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9"/>
  </p:notesMasterIdLst>
  <p:sldIdLst>
    <p:sldId id="256" r:id="rId5"/>
    <p:sldId id="308" r:id="rId6"/>
    <p:sldId id="257" r:id="rId7"/>
    <p:sldId id="260" r:id="rId8"/>
    <p:sldId id="270" r:id="rId9"/>
    <p:sldId id="259" r:id="rId10"/>
    <p:sldId id="273" r:id="rId11"/>
    <p:sldId id="258" r:id="rId12"/>
    <p:sldId id="304" r:id="rId13"/>
    <p:sldId id="303" r:id="rId14"/>
    <p:sldId id="301" r:id="rId15"/>
    <p:sldId id="315" r:id="rId16"/>
    <p:sldId id="314" r:id="rId17"/>
    <p:sldId id="317" r:id="rId18"/>
    <p:sldId id="316" r:id="rId19"/>
    <p:sldId id="318" r:id="rId20"/>
    <p:sldId id="312" r:id="rId21"/>
    <p:sldId id="319" r:id="rId22"/>
    <p:sldId id="261" r:id="rId23"/>
    <p:sldId id="262" r:id="rId24"/>
    <p:sldId id="271" r:id="rId25"/>
    <p:sldId id="263" r:id="rId26"/>
    <p:sldId id="275" r:id="rId27"/>
    <p:sldId id="265" r:id="rId28"/>
    <p:sldId id="272" r:id="rId29"/>
    <p:sldId id="266" r:id="rId30"/>
    <p:sldId id="276" r:id="rId31"/>
    <p:sldId id="268" r:id="rId32"/>
    <p:sldId id="274" r:id="rId33"/>
    <p:sldId id="269" r:id="rId34"/>
    <p:sldId id="277" r:id="rId35"/>
    <p:sldId id="278" r:id="rId36"/>
    <p:sldId id="279" r:id="rId37"/>
    <p:sldId id="280" r:id="rId38"/>
    <p:sldId id="281" r:id="rId39"/>
    <p:sldId id="282" r:id="rId40"/>
    <p:sldId id="305" r:id="rId41"/>
    <p:sldId id="283" r:id="rId42"/>
    <p:sldId id="284" r:id="rId43"/>
    <p:sldId id="285" r:id="rId44"/>
    <p:sldId id="286" r:id="rId45"/>
    <p:sldId id="287" r:id="rId46"/>
    <p:sldId id="288" r:id="rId47"/>
    <p:sldId id="306" r:id="rId48"/>
    <p:sldId id="289" r:id="rId49"/>
    <p:sldId id="290" r:id="rId50"/>
    <p:sldId id="291" r:id="rId51"/>
    <p:sldId id="292" r:id="rId52"/>
    <p:sldId id="293" r:id="rId53"/>
    <p:sldId id="294" r:id="rId54"/>
    <p:sldId id="295" r:id="rId55"/>
    <p:sldId id="296" r:id="rId56"/>
    <p:sldId id="307" r:id="rId57"/>
    <p:sldId id="31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8DD2F7-DF99-4453-BB3F-BC8233262756}">
          <p14:sldIdLst>
            <p14:sldId id="256"/>
            <p14:sldId id="308"/>
            <p14:sldId id="257"/>
            <p14:sldId id="260"/>
            <p14:sldId id="270"/>
            <p14:sldId id="259"/>
            <p14:sldId id="273"/>
            <p14:sldId id="258"/>
            <p14:sldId id="304"/>
            <p14:sldId id="303"/>
            <p14:sldId id="301"/>
            <p14:sldId id="315"/>
            <p14:sldId id="314"/>
            <p14:sldId id="317"/>
            <p14:sldId id="316"/>
            <p14:sldId id="318"/>
            <p14:sldId id="312"/>
            <p14:sldId id="319"/>
            <p14:sldId id="261"/>
            <p14:sldId id="262"/>
            <p14:sldId id="271"/>
            <p14:sldId id="263"/>
            <p14:sldId id="275"/>
            <p14:sldId id="265"/>
            <p14:sldId id="272"/>
            <p14:sldId id="266"/>
            <p14:sldId id="276"/>
            <p14:sldId id="268"/>
            <p14:sldId id="274"/>
            <p14:sldId id="269"/>
            <p14:sldId id="277"/>
            <p14:sldId id="278"/>
            <p14:sldId id="279"/>
            <p14:sldId id="280"/>
            <p14:sldId id="281"/>
            <p14:sldId id="282"/>
            <p14:sldId id="305"/>
            <p14:sldId id="283"/>
            <p14:sldId id="284"/>
            <p14:sldId id="285"/>
            <p14:sldId id="286"/>
            <p14:sldId id="287"/>
            <p14:sldId id="288"/>
            <p14:sldId id="306"/>
            <p14:sldId id="289"/>
            <p14:sldId id="290"/>
            <p14:sldId id="291"/>
            <p14:sldId id="292"/>
            <p14:sldId id="293"/>
            <p14:sldId id="294"/>
            <p14:sldId id="295"/>
            <p14:sldId id="296"/>
            <p14:sldId id="307"/>
            <p14:sldId id="310"/>
          </p14:sldIdLst>
        </p14:section>
        <p14:section name="Tools" id="{800E4E36-AD8E-45E1-9113-3C17E632D7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9617"/>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37FD63-28D7-4753-A46B-BA210AF00AB2}" type="datetimeFigureOut">
              <a:rPr lang="en-GB" smtClean="0"/>
              <a:t>14/02/2025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409BD-C7F0-4DAE-8650-B7EAC86456F4}" type="slidenum">
              <a:rPr lang="en-GB" smtClean="0"/>
              <a:t>‹#›</a:t>
            </a:fld>
            <a:endParaRPr lang="en-GB"/>
          </a:p>
        </p:txBody>
      </p:sp>
    </p:spTree>
    <p:extLst>
      <p:ext uri="{BB962C8B-B14F-4D97-AF65-F5344CB8AC3E}">
        <p14:creationId xmlns:p14="http://schemas.microsoft.com/office/powerpoint/2010/main" val="2291189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4366261"/>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602599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AE159A9F-49C5-D48B-EAA3-B660E5D8A9F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4199" y="1069833"/>
            <a:ext cx="5337629" cy="2867804"/>
          </a:xfrm>
          <a:prstGeom prst="rect">
            <a:avLst/>
          </a:prstGeom>
        </p:spPr>
      </p:pic>
    </p:spTree>
    <p:extLst>
      <p:ext uri="{BB962C8B-B14F-4D97-AF65-F5344CB8AC3E}">
        <p14:creationId xmlns:p14="http://schemas.microsoft.com/office/powerpoint/2010/main" val="600487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571CFFD6-9BDE-1C9E-E65C-7BAEB0C670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1797432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3BEF16DE-37F6-D939-A068-9E5A64E337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6918939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7D9B7EB1-CFDD-5D83-27E2-F3766C1FE8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209738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E6211FB-79EC-FADA-0351-C728FAD8BA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813277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9B791B30-48EC-3DCE-5A3D-1F95C1E878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2009698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descr="A cartoon character with a black background&#10;&#10;Description automatically generated">
            <a:extLst>
              <a:ext uri="{FF2B5EF4-FFF2-40B4-BE49-F238E27FC236}">
                <a16:creationId xmlns:a16="http://schemas.microsoft.com/office/drawing/2014/main" id="{F14170D2-BD86-CA0C-299F-81E801FC96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390895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4166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4268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11310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99156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516535" cy="1231106"/>
          </a:xfrm>
          <a:noFill/>
        </p:spPr>
        <p:txBody>
          <a:bodyPr wrap="square"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516535"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182903D7-28B4-8508-38DB-538532D96D1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8131" y="1744646"/>
            <a:ext cx="6269923" cy="3368707"/>
          </a:xfrm>
          <a:prstGeom prst="rect">
            <a:avLst/>
          </a:prstGeom>
        </p:spPr>
      </p:pic>
    </p:spTree>
    <p:extLst>
      <p:ext uri="{BB962C8B-B14F-4D97-AF65-F5344CB8AC3E}">
        <p14:creationId xmlns:p14="http://schemas.microsoft.com/office/powerpoint/2010/main" val="3237445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125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0953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sz="3600">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18280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cartoon character with a black background&#10;&#10;Description automatically generated">
            <a:extLst>
              <a:ext uri="{FF2B5EF4-FFF2-40B4-BE49-F238E27FC236}">
                <a16:creationId xmlns:a16="http://schemas.microsoft.com/office/drawing/2014/main" id="{E3C6BE7A-5440-D342-8F73-AEF348B33C8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3113310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2365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236514"/>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F5C4A837-3D4D-534F-B914-77E2C48A39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187325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pic>
        <p:nvPicPr>
          <p:cNvPr id="3" name="Picture 2" descr="A cartoon character with a black background&#10;&#10;Description automatically generated">
            <a:extLst>
              <a:ext uri="{FF2B5EF4-FFF2-40B4-BE49-F238E27FC236}">
                <a16:creationId xmlns:a16="http://schemas.microsoft.com/office/drawing/2014/main" id="{BBDE4EC2-8AD4-3E9E-AEB0-2B9F26064D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786473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2" name="Picture 1" descr="A cartoon character with a black background&#10;&#10;Description automatically generated">
            <a:extLst>
              <a:ext uri="{FF2B5EF4-FFF2-40B4-BE49-F238E27FC236}">
                <a16:creationId xmlns:a16="http://schemas.microsoft.com/office/drawing/2014/main" id="{F47E5202-6C21-58EB-E505-1BFD1045DF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077876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pic>
        <p:nvPicPr>
          <p:cNvPr id="4" name="Picture 3" descr="A cartoon character with a black background&#10;&#10;Description automatically generated">
            <a:extLst>
              <a:ext uri="{FF2B5EF4-FFF2-40B4-BE49-F238E27FC236}">
                <a16:creationId xmlns:a16="http://schemas.microsoft.com/office/drawing/2014/main" id="{7C9D4B7F-60E3-8DAE-1F77-0ADB7E385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32976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2" name="Picture 1" descr="A cartoon character with a black background&#10;&#10;Description automatically generated">
            <a:extLst>
              <a:ext uri="{FF2B5EF4-FFF2-40B4-BE49-F238E27FC236}">
                <a16:creationId xmlns:a16="http://schemas.microsoft.com/office/drawing/2014/main" id="{D0C820D2-4879-5FC6-94F6-4E43A3F3B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555791" y="2124263"/>
            <a:ext cx="4663440" cy="2505576"/>
          </a:xfrm>
          <a:prstGeom prst="rect">
            <a:avLst/>
          </a:prstGeom>
        </p:spPr>
      </p:pic>
    </p:spTree>
    <p:extLst>
      <p:ext uri="{BB962C8B-B14F-4D97-AF65-F5344CB8AC3E}">
        <p14:creationId xmlns:p14="http://schemas.microsoft.com/office/powerpoint/2010/main" val="248021190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pic>
        <p:nvPicPr>
          <p:cNvPr id="13" name="Picture 12" descr="A cartoon character with a black background&#10;&#10;Description automatically generated">
            <a:extLst>
              <a:ext uri="{FF2B5EF4-FFF2-40B4-BE49-F238E27FC236}">
                <a16:creationId xmlns:a16="http://schemas.microsoft.com/office/drawing/2014/main" id="{30E37E20-FBDA-35E7-B069-FB00C48F26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95928592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4058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5EA52A8D-E024-F5E3-ADD5-590606B54F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35761794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Picture 1" descr="A cartoon character with a black background&#10;&#10;Description automatically generated">
            <a:extLst>
              <a:ext uri="{FF2B5EF4-FFF2-40B4-BE49-F238E27FC236}">
                <a16:creationId xmlns:a16="http://schemas.microsoft.com/office/drawing/2014/main" id="{478B9081-7AC6-4A54-4F83-2BDAC43E5D8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27503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3374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3" name="Picture 2" descr="A cartoon character with a black background&#10;&#10;Description automatically generated">
            <a:extLst>
              <a:ext uri="{FF2B5EF4-FFF2-40B4-BE49-F238E27FC236}">
                <a16:creationId xmlns:a16="http://schemas.microsoft.com/office/drawing/2014/main" id="{4887A892-E7BD-9315-4448-0FBBCCB958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6162868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C38F924-3961-70ED-6863-4636C2E6B2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176846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descr="A cartoon character with a black background&#10;&#10;Description automatically generated">
            <a:extLst>
              <a:ext uri="{FF2B5EF4-FFF2-40B4-BE49-F238E27FC236}">
                <a16:creationId xmlns:a16="http://schemas.microsoft.com/office/drawing/2014/main" id="{D0A4B011-E9A7-E84A-7447-AF19009EFA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4210126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382195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Picture 3" descr="A cartoon character with a black background&#10;&#10;Description automatically generated">
            <a:extLst>
              <a:ext uri="{FF2B5EF4-FFF2-40B4-BE49-F238E27FC236}">
                <a16:creationId xmlns:a16="http://schemas.microsoft.com/office/drawing/2014/main" id="{1D29059E-DA01-9B99-ED7F-521B5D357F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51703" y="5973956"/>
            <a:ext cx="1347689" cy="724087"/>
          </a:xfrm>
          <a:prstGeom prst="rect">
            <a:avLst/>
          </a:prstGeom>
        </p:spPr>
      </p:pic>
    </p:spTree>
    <p:extLst>
      <p:ext uri="{BB962C8B-B14F-4D97-AF65-F5344CB8AC3E}">
        <p14:creationId xmlns:p14="http://schemas.microsoft.com/office/powerpoint/2010/main" val="185519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089501267"/>
      </p:ext>
    </p:extLst>
  </p:cSld>
  <p:clrMap bg1="lt1" tx1="dk1" bg2="lt2" tx2="dk2" accent1="accent1" accent2="accent2" accent3="accent3" accent4="accent4" accent5="accent5" accent6="accent6" hlink="hlink" folHlink="folHlink"/>
  <p:sldLayoutIdLst>
    <p:sldLayoutId id="2147483663"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8" r:id="rId26"/>
    <p:sldLayoutId id="214748372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hyperlink" Target="https://aka.ms/smb-hub"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30.g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E594-1183-4B70-BAFD-ED0D345D2A57}"/>
              </a:ext>
            </a:extLst>
          </p:cNvPr>
          <p:cNvSpPr>
            <a:spLocks noGrp="1"/>
          </p:cNvSpPr>
          <p:nvPr>
            <p:ph type="title"/>
          </p:nvPr>
        </p:nvSpPr>
        <p:spPr>
          <a:xfrm>
            <a:off x="584200" y="4981814"/>
            <a:ext cx="4978400" cy="615553"/>
          </a:xfrm>
        </p:spPr>
        <p:txBody>
          <a:bodyPr/>
          <a:lstStyle/>
          <a:p>
            <a:r>
              <a:rPr lang="en-US" dirty="0"/>
              <a:t>Attendee Guide</a:t>
            </a:r>
          </a:p>
        </p:txBody>
      </p:sp>
      <p:sp>
        <p:nvSpPr>
          <p:cNvPr id="3" name="Text Placeholder 2">
            <a:extLst>
              <a:ext uri="{FF2B5EF4-FFF2-40B4-BE49-F238E27FC236}">
                <a16:creationId xmlns:a16="http://schemas.microsoft.com/office/drawing/2014/main" id="{DD44AF3C-6F04-E998-CF41-5625D98885AF}"/>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188735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30F8A-FA59-A669-F1A4-BAD692A29B9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120DEF-F4D3-1374-18AD-498411DD09CA}"/>
              </a:ext>
            </a:extLst>
          </p:cNvPr>
          <p:cNvSpPr>
            <a:spLocks noGrp="1"/>
          </p:cNvSpPr>
          <p:nvPr>
            <p:ph type="title"/>
          </p:nvPr>
        </p:nvSpPr>
        <p:spPr/>
        <p:txBody>
          <a:bodyPr/>
          <a:lstStyle/>
          <a:p>
            <a:r>
              <a:rPr lang="en-US" dirty="0"/>
              <a:t>FSI - Dataset</a:t>
            </a:r>
          </a:p>
        </p:txBody>
      </p:sp>
      <p:sp>
        <p:nvSpPr>
          <p:cNvPr id="3" name="Text Placeholder 2">
            <a:extLst>
              <a:ext uri="{FF2B5EF4-FFF2-40B4-BE49-F238E27FC236}">
                <a16:creationId xmlns:a16="http://schemas.microsoft.com/office/drawing/2014/main" id="{F0C619F5-9193-91AB-24B1-05148AE2A139}"/>
              </a:ext>
            </a:extLst>
          </p:cNvPr>
          <p:cNvSpPr>
            <a:spLocks noGrp="1"/>
          </p:cNvSpPr>
          <p:nvPr>
            <p:ph type="body" sz="quarter" idx="10"/>
          </p:nvPr>
        </p:nvSpPr>
        <p:spPr>
          <a:xfrm>
            <a:off x="586390" y="1434370"/>
            <a:ext cx="6004910" cy="4665893"/>
          </a:xfrm>
        </p:spPr>
        <p:txBody>
          <a:bodyPr/>
          <a:lstStyle/>
          <a:p>
            <a:r>
              <a:rPr lang="en-US" sz="2400" dirty="0">
                <a:latin typeface="+mj-lt"/>
              </a:rPr>
              <a:t>Unstructured Data</a:t>
            </a:r>
          </a:p>
          <a:p>
            <a:r>
              <a:rPr lang="en-US" sz="2000" dirty="0">
                <a:latin typeface="+mj-lt"/>
              </a:rPr>
              <a:t>Annual SEC report (Form 10-k) for the top 5 Tech company in NASDAQ (2020-2023)</a:t>
            </a:r>
          </a:p>
          <a:p>
            <a:pPr marL="342900" indent="-342900">
              <a:buFont typeface="Arial" panose="020B0604020202020204" pitchFamily="34" charset="0"/>
              <a:buChar char="•"/>
            </a:pPr>
            <a:r>
              <a:rPr lang="en-US" sz="2000" dirty="0">
                <a:latin typeface="+mj-lt"/>
              </a:rPr>
              <a:t>Microsoft (MSFT)</a:t>
            </a:r>
          </a:p>
          <a:p>
            <a:pPr marL="342900" indent="-342900">
              <a:buFont typeface="Arial" panose="020B0604020202020204" pitchFamily="34" charset="0"/>
              <a:buChar char="•"/>
            </a:pPr>
            <a:r>
              <a:rPr lang="en-US" sz="2000" dirty="0">
                <a:latin typeface="+mj-lt"/>
              </a:rPr>
              <a:t>Apple (AAPL)</a:t>
            </a:r>
          </a:p>
          <a:p>
            <a:pPr marL="342900" indent="-342900">
              <a:buFont typeface="Arial" panose="020B0604020202020204" pitchFamily="34" charset="0"/>
              <a:buChar char="•"/>
            </a:pPr>
            <a:r>
              <a:rPr lang="en-US" sz="2000" dirty="0">
                <a:latin typeface="+mj-lt"/>
              </a:rPr>
              <a:t>Alphabet (GOOGL)</a:t>
            </a:r>
          </a:p>
          <a:p>
            <a:pPr marL="342900" indent="-342900">
              <a:buFont typeface="Arial" panose="020B0604020202020204" pitchFamily="34" charset="0"/>
              <a:buChar char="•"/>
            </a:pPr>
            <a:r>
              <a:rPr lang="en-US" sz="2000" dirty="0">
                <a:latin typeface="+mj-lt"/>
              </a:rPr>
              <a:t>Amazon (AMZN)</a:t>
            </a:r>
          </a:p>
          <a:p>
            <a:pPr marL="342900" indent="-342900">
              <a:buFont typeface="Arial" panose="020B0604020202020204" pitchFamily="34" charset="0"/>
              <a:buChar char="•"/>
            </a:pPr>
            <a:r>
              <a:rPr lang="en-US" sz="2000" dirty="0">
                <a:latin typeface="+mj-lt"/>
              </a:rPr>
              <a:t>Nvidia (NVDA)</a:t>
            </a:r>
          </a:p>
          <a:p>
            <a:pPr marL="342900" indent="-342900">
              <a:buFont typeface="Arial" panose="020B0604020202020204" pitchFamily="34" charset="0"/>
              <a:buChar char="•"/>
            </a:pPr>
            <a:endParaRPr lang="en-US" sz="2400" dirty="0">
              <a:latin typeface="+mj-lt"/>
            </a:endParaRPr>
          </a:p>
          <a:p>
            <a:r>
              <a:rPr lang="en-US" sz="2400" dirty="0">
                <a:latin typeface="+mj-lt"/>
              </a:rPr>
              <a:t>Structured Data</a:t>
            </a:r>
          </a:p>
          <a:p>
            <a:r>
              <a:rPr lang="en-US" sz="2000" dirty="0">
                <a:latin typeface="+mj-lt"/>
              </a:rPr>
              <a:t>5 years Stock price DB (Aug 2019/ Aug 2024) </a:t>
            </a:r>
          </a:p>
          <a:p>
            <a:endParaRPr lang="en-US" dirty="0">
              <a:latin typeface="+mj-lt"/>
            </a:endParaRPr>
          </a:p>
        </p:txBody>
      </p:sp>
      <p:pic>
        <p:nvPicPr>
          <p:cNvPr id="7" name="Picture 6">
            <a:extLst>
              <a:ext uri="{FF2B5EF4-FFF2-40B4-BE49-F238E27FC236}">
                <a16:creationId xmlns:a16="http://schemas.microsoft.com/office/drawing/2014/main" id="{F01808E1-BE45-FF75-89E4-14A87364E8C9}"/>
              </a:ext>
            </a:extLst>
          </p:cNvPr>
          <p:cNvPicPr>
            <a:picLocks noChangeAspect="1"/>
          </p:cNvPicPr>
          <p:nvPr/>
        </p:nvPicPr>
        <p:blipFill>
          <a:blip r:embed="rId2"/>
          <a:stretch>
            <a:fillRect/>
          </a:stretch>
        </p:blipFill>
        <p:spPr>
          <a:xfrm>
            <a:off x="7111756" y="282864"/>
            <a:ext cx="4578594" cy="48098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87114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A9634-1A49-3C2B-1C1C-1C4962CC8D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1D3BF8-BBC5-D21F-BF23-258101ABF1D2}"/>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5B8F0CA8-3E9C-3247-9802-37BFCE773F57}"/>
              </a:ext>
            </a:extLst>
          </p:cNvPr>
          <p:cNvSpPr>
            <a:spLocks noGrp="1"/>
          </p:cNvSpPr>
          <p:nvPr>
            <p:ph type="body" sz="quarter" idx="10"/>
          </p:nvPr>
        </p:nvSpPr>
        <p:spPr>
          <a:xfrm>
            <a:off x="586390" y="1434370"/>
            <a:ext cx="11018520" cy="4345805"/>
          </a:xfrm>
        </p:spPr>
        <p:txBody>
          <a:bodyPr/>
          <a:lstStyle/>
          <a:p>
            <a:pPr rtl="0"/>
            <a:r>
              <a:rPr lang="en-US" sz="1600" b="1" dirty="0"/>
              <a:t>What are the revenues of GOOGLE in the year 2009?</a:t>
            </a:r>
          </a:p>
          <a:p>
            <a:pPr rtl="0"/>
            <a:r>
              <a:rPr lang="en-US" sz="1400" dirty="0"/>
              <a:t>Only answered by Vanilla model, as the data is not providing such information. from Challenge 2 step 2 the answer to this should be "I don't know" - as the LLM is grounded with provided documents.</a:t>
            </a:r>
          </a:p>
          <a:p>
            <a:pPr rtl="0"/>
            <a:endParaRPr lang="en-US" sz="1400" dirty="0"/>
          </a:p>
          <a:p>
            <a:r>
              <a:rPr lang="en-US" sz="1600" b="1" dirty="0"/>
              <a:t>What are the revenues and the operative margins of ALPHABET Inc. in 2022 and how it compares with the previous year?</a:t>
            </a:r>
          </a:p>
          <a:p>
            <a:pPr rtl="0"/>
            <a:r>
              <a:rPr lang="en-US" sz="1400" dirty="0"/>
              <a:t>Simple question with information present as text in the data provided. Should be more precise than with the vanilla model. Challenge 2 step 2 and next ones should provide the answer.</a:t>
            </a:r>
          </a:p>
          <a:p>
            <a:pPr rtl="0"/>
            <a:endParaRPr lang="en-US" sz="1400" dirty="0"/>
          </a:p>
          <a:p>
            <a:r>
              <a:rPr lang="en-US" sz="1600" b="1" dirty="0"/>
              <a:t>Can you create a table with the total revenue for ALPHABET, NVIDIA, MICROSOFT and APPLE in year 2023?</a:t>
            </a:r>
          </a:p>
          <a:p>
            <a:pPr rtl="0"/>
            <a:r>
              <a:rPr lang="en-US" sz="1400" dirty="0"/>
              <a:t>It needs a combinations of 4 different documents and ask the model to create a more complex answer (table). Challenge 2 step 2 and next ones should provide the answer.</a:t>
            </a:r>
          </a:p>
          <a:p>
            <a:pPr rtl="0"/>
            <a:endParaRPr lang="en-US" sz="1400" dirty="0"/>
          </a:p>
          <a:p>
            <a:pPr rtl="0"/>
            <a:r>
              <a:rPr lang="en-US" sz="1600" b="1" dirty="0"/>
              <a:t>Can you give me the Fiscal Year 2023 Highlights for APPLE, MICROSOFT and NVIDIA?</a:t>
            </a:r>
          </a:p>
          <a:p>
            <a:pPr rtl="0"/>
            <a:r>
              <a:rPr lang="en-US" sz="1400" dirty="0"/>
              <a:t>It needs a combinations of 3 documents and ask to summarize (this is more to show limitation of RAG compared with </a:t>
            </a:r>
            <a:r>
              <a:rPr lang="en-US" sz="1400" dirty="0" err="1"/>
              <a:t>GraphRAG</a:t>
            </a:r>
            <a:r>
              <a:rPr lang="en-US" sz="1400" dirty="0"/>
              <a:t>). Challenge 2 step 2 and next ones should provide the answer.</a:t>
            </a:r>
          </a:p>
          <a:p>
            <a:pPr rtl="0"/>
            <a:endParaRPr lang="en-US" sz="1400" dirty="0"/>
          </a:p>
        </p:txBody>
      </p:sp>
    </p:spTree>
    <p:extLst>
      <p:ext uri="{BB962C8B-B14F-4D97-AF65-F5344CB8AC3E}">
        <p14:creationId xmlns:p14="http://schemas.microsoft.com/office/powerpoint/2010/main" val="26414007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B354-3B57-C611-4A50-333CD5CC742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2F895C-C60A-71EB-7C8E-A62E02F9A02F}"/>
              </a:ext>
            </a:extLst>
          </p:cNvPr>
          <p:cNvSpPr>
            <a:spLocks noGrp="1"/>
          </p:cNvSpPr>
          <p:nvPr>
            <p:ph type="title"/>
          </p:nvPr>
        </p:nvSpPr>
        <p:spPr/>
        <p:txBody>
          <a:bodyPr/>
          <a:lstStyle/>
          <a:p>
            <a:r>
              <a:rPr lang="en-US" dirty="0"/>
              <a:t>FSI - Final Achievement (The QUESTIONS) </a:t>
            </a:r>
          </a:p>
        </p:txBody>
      </p:sp>
      <p:sp>
        <p:nvSpPr>
          <p:cNvPr id="5" name="Text Placeholder 4">
            <a:extLst>
              <a:ext uri="{FF2B5EF4-FFF2-40B4-BE49-F238E27FC236}">
                <a16:creationId xmlns:a16="http://schemas.microsoft.com/office/drawing/2014/main" id="{3B057028-A494-D3E9-3B12-F0E2DF39CE83}"/>
              </a:ext>
            </a:extLst>
          </p:cNvPr>
          <p:cNvSpPr>
            <a:spLocks noGrp="1"/>
          </p:cNvSpPr>
          <p:nvPr>
            <p:ph type="body" sz="quarter" idx="10"/>
          </p:nvPr>
        </p:nvSpPr>
        <p:spPr>
          <a:xfrm>
            <a:off x="586390" y="1434370"/>
            <a:ext cx="11018520" cy="3724096"/>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Did APPLE repurchase common stock in 2023? create a table of APPLE repurchased stock with date, numbers of stocks and values in dollars.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It requires the interpretation of different tables in the document. It requires Document intelligence. Correct answer only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is the value of the cumulative 5-years total return of ALPHABET Class A at December 2022?</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800" b="1" dirty="0"/>
          </a:p>
          <a:p>
            <a:pPr rtl="0"/>
            <a:r>
              <a:rPr lang="en-US" sz="1800" b="1" dirty="0"/>
              <a:t>What was the price of APPLE, NVIDIA and MICROSOFT stock in 23/07/2024?</a:t>
            </a:r>
          </a:p>
          <a:p>
            <a:pPr rtl="0"/>
            <a:r>
              <a:rPr lang="en-US" sz="1400" dirty="0">
                <a:solidFill>
                  <a:srgbClr val="000000"/>
                </a:solidFill>
                <a:latin typeface="Segoe Sans Text"/>
              </a:rPr>
              <a:t>Requires the Stock Agent attached to SQL. Correct answer in Challenge 5 and next ones.</a:t>
            </a:r>
          </a:p>
          <a:p>
            <a:pPr rtl="0"/>
            <a:endParaRPr lang="en-US" sz="1400" dirty="0">
              <a:solidFill>
                <a:srgbClr val="000000"/>
              </a:solidFill>
              <a:latin typeface="Segoe Sans Text"/>
            </a:endParaRPr>
          </a:p>
          <a:p>
            <a:pPr rtl="0"/>
            <a:r>
              <a:rPr lang="en-US" sz="1800" b="1" dirty="0"/>
              <a:t>Can you buy 10 shares of APPLE for me?</a:t>
            </a:r>
          </a:p>
          <a:p>
            <a:r>
              <a:rPr lang="en-US" sz="1400" dirty="0">
                <a:solidFill>
                  <a:srgbClr val="000000"/>
                </a:solidFill>
                <a:latin typeface="Segoe Sans Text"/>
              </a:rPr>
              <a:t>Requires the Action Agent. Correct answer in Challenge 6 and next ones.</a:t>
            </a:r>
          </a:p>
        </p:txBody>
      </p:sp>
    </p:spTree>
    <p:extLst>
      <p:ext uri="{BB962C8B-B14F-4D97-AF65-F5344CB8AC3E}">
        <p14:creationId xmlns:p14="http://schemas.microsoft.com/office/powerpoint/2010/main" val="26638785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8C6A7-9E36-C0F9-ECF3-F956CA318E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7F0BFA-DE2D-A596-6C52-FFE8299C3B98}"/>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1254B55D-404B-75FB-114B-1FC300FD9B9F}"/>
              </a:ext>
            </a:extLst>
          </p:cNvPr>
          <p:cNvSpPr>
            <a:spLocks noGrp="1"/>
          </p:cNvSpPr>
          <p:nvPr>
            <p:ph type="body" sz="quarter" idx="12"/>
          </p:nvPr>
        </p:nvSpPr>
        <p:spPr>
          <a:xfrm>
            <a:off x="584200" y="3686842"/>
            <a:ext cx="4211735" cy="492443"/>
          </a:xfrm>
        </p:spPr>
        <p:txBody>
          <a:bodyPr/>
          <a:lstStyle/>
          <a:p>
            <a:r>
              <a:rPr lang="en-US" sz="3200" b="1" dirty="0">
                <a:latin typeface="+mj-lt"/>
              </a:rPr>
              <a:t>Bring your data</a:t>
            </a:r>
          </a:p>
        </p:txBody>
      </p:sp>
    </p:spTree>
    <p:extLst>
      <p:ext uri="{BB962C8B-B14F-4D97-AF65-F5344CB8AC3E}">
        <p14:creationId xmlns:p14="http://schemas.microsoft.com/office/powerpoint/2010/main" val="1707655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6B73E-1B95-7897-434E-F36BF23FD43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183722-26B6-F33B-F629-695B0EE9D9AB}"/>
              </a:ext>
            </a:extLst>
          </p:cNvPr>
          <p:cNvSpPr>
            <a:spLocks noGrp="1"/>
          </p:cNvSpPr>
          <p:nvPr>
            <p:ph type="title"/>
          </p:nvPr>
        </p:nvSpPr>
        <p:spPr/>
        <p:txBody>
          <a:bodyPr/>
          <a:lstStyle/>
          <a:p>
            <a:r>
              <a:rPr lang="en-US" dirty="0"/>
              <a:t>Bring your data - Dataset</a:t>
            </a:r>
          </a:p>
        </p:txBody>
      </p:sp>
      <p:sp>
        <p:nvSpPr>
          <p:cNvPr id="3" name="Text Placeholder 2">
            <a:extLst>
              <a:ext uri="{FF2B5EF4-FFF2-40B4-BE49-F238E27FC236}">
                <a16:creationId xmlns:a16="http://schemas.microsoft.com/office/drawing/2014/main" id="{12F7CA8D-D042-CC67-03E8-3138D3D152D2}"/>
              </a:ext>
            </a:extLst>
          </p:cNvPr>
          <p:cNvSpPr>
            <a:spLocks noGrp="1"/>
          </p:cNvSpPr>
          <p:nvPr>
            <p:ph type="body" sz="quarter" idx="10"/>
          </p:nvPr>
        </p:nvSpPr>
        <p:spPr>
          <a:xfrm>
            <a:off x="586390" y="1434370"/>
            <a:ext cx="7827360" cy="3619452"/>
          </a:xfrm>
        </p:spPr>
        <p:txBody>
          <a:bodyPr/>
          <a:lstStyle/>
          <a:p>
            <a:r>
              <a:rPr lang="en-US" sz="2400" dirty="0">
                <a:latin typeface="+mj-lt"/>
              </a:rPr>
              <a:t>Unstructured Data</a:t>
            </a:r>
          </a:p>
          <a:p>
            <a:r>
              <a:rPr lang="en-US" sz="2000" dirty="0">
                <a:latin typeface="+mj-lt"/>
              </a:rPr>
              <a:t>Your dataset should provide</a:t>
            </a:r>
          </a:p>
          <a:p>
            <a:pPr marL="342900" indent="-342900">
              <a:buFont typeface="Arial" panose="020B0604020202020204" pitchFamily="34" charset="0"/>
              <a:buChar char="•"/>
            </a:pPr>
            <a:r>
              <a:rPr lang="en-US" sz="2000" dirty="0">
                <a:latin typeface="+mj-lt"/>
              </a:rPr>
              <a:t>Only PDFs (words and excels can be converted)</a:t>
            </a:r>
          </a:p>
          <a:p>
            <a:pPr marL="342900" indent="-342900">
              <a:buFont typeface="Arial" panose="020B0604020202020204" pitchFamily="34" charset="0"/>
              <a:buChar char="•"/>
            </a:pPr>
            <a:r>
              <a:rPr lang="en-US" sz="2000" dirty="0">
                <a:latin typeface="+mj-lt"/>
              </a:rPr>
              <a:t>PDFs must be searchable and not scanned</a:t>
            </a:r>
          </a:p>
          <a:p>
            <a:pPr marL="342900" indent="-342900">
              <a:buFont typeface="Arial" panose="020B0604020202020204" pitchFamily="34" charset="0"/>
              <a:buChar char="•"/>
            </a:pPr>
            <a:r>
              <a:rPr lang="en-US" sz="2000" dirty="0">
                <a:latin typeface="+mj-lt"/>
              </a:rPr>
              <a:t>Files must be less than 10Mb each (custom library limitation)</a:t>
            </a:r>
          </a:p>
          <a:p>
            <a:pPr marL="342900" indent="-342900">
              <a:buFont typeface="Arial" panose="020B0604020202020204" pitchFamily="34" charset="0"/>
              <a:buChar char="•"/>
            </a:pPr>
            <a:endParaRPr lang="en-US" sz="2400" dirty="0">
              <a:latin typeface="+mj-lt"/>
            </a:endParaRPr>
          </a:p>
          <a:p>
            <a:r>
              <a:rPr lang="en-US" sz="2400" dirty="0">
                <a:latin typeface="+mj-lt"/>
              </a:rPr>
              <a:t>Structured Data (Optional – Required for Challenge 5)</a:t>
            </a:r>
          </a:p>
          <a:p>
            <a:r>
              <a:rPr lang="en-US" sz="2000" dirty="0">
                <a:latin typeface="+mj-lt"/>
              </a:rPr>
              <a:t>Simple SQL DB with few tables and/or views. </a:t>
            </a:r>
          </a:p>
          <a:p>
            <a:endParaRPr lang="en-US" dirty="0">
              <a:latin typeface="+mj-lt"/>
            </a:endParaRPr>
          </a:p>
        </p:txBody>
      </p:sp>
      <p:sp>
        <p:nvSpPr>
          <p:cNvPr id="5" name="TextBox 4">
            <a:extLst>
              <a:ext uri="{FF2B5EF4-FFF2-40B4-BE49-F238E27FC236}">
                <a16:creationId xmlns:a16="http://schemas.microsoft.com/office/drawing/2014/main" id="{E60FBA74-CF58-A6C3-E14C-B1C477750FC3}"/>
              </a:ext>
            </a:extLst>
          </p:cNvPr>
          <p:cNvSpPr txBox="1"/>
          <p:nvPr/>
        </p:nvSpPr>
        <p:spPr>
          <a:xfrm>
            <a:off x="517524" y="5324674"/>
            <a:ext cx="9680576" cy="338554"/>
          </a:xfrm>
          <a:prstGeom prst="rect">
            <a:avLst/>
          </a:prstGeom>
          <a:noFill/>
        </p:spPr>
        <p:txBody>
          <a:bodyPr wrap="square">
            <a:spAutoFit/>
          </a:bodyPr>
          <a:lstStyle/>
          <a:p>
            <a:r>
              <a:rPr lang="en-US" sz="1600" b="1" dirty="0">
                <a:latin typeface="+mj-lt"/>
              </a:rPr>
              <a:t>Note: </a:t>
            </a:r>
            <a:r>
              <a:rPr lang="en-US" sz="1600" dirty="0">
                <a:latin typeface="+mj-lt"/>
              </a:rPr>
              <a:t>If no Structured data is provided, you can run Challenge 1,2,3,4,6,7 or Challenge 1,2,3,4,7</a:t>
            </a:r>
          </a:p>
        </p:txBody>
      </p:sp>
    </p:spTree>
    <p:extLst>
      <p:ext uri="{BB962C8B-B14F-4D97-AF65-F5344CB8AC3E}">
        <p14:creationId xmlns:p14="http://schemas.microsoft.com/office/powerpoint/2010/main" val="412933951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40DF4-08F1-973C-7EB1-1CBA7FF9644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9E56C8-B8CC-2737-BCB0-3FDC39EFE419}"/>
              </a:ext>
            </a:extLst>
          </p:cNvPr>
          <p:cNvSpPr>
            <a:spLocks noGrp="1"/>
          </p:cNvSpPr>
          <p:nvPr>
            <p:ph type="title"/>
          </p:nvPr>
        </p:nvSpPr>
        <p:spPr>
          <a:xfrm>
            <a:off x="586740" y="438150"/>
            <a:ext cx="11018520" cy="553998"/>
          </a:xfrm>
        </p:spPr>
        <p:txBody>
          <a:bodyPr/>
          <a:lstStyle/>
          <a:p>
            <a:r>
              <a:rPr lang="en-US" dirty="0"/>
              <a:t>Bring Your data - Final Achievement (The QUESTIONS) </a:t>
            </a:r>
          </a:p>
        </p:txBody>
      </p:sp>
      <p:sp>
        <p:nvSpPr>
          <p:cNvPr id="5" name="Text Placeholder 4">
            <a:extLst>
              <a:ext uri="{FF2B5EF4-FFF2-40B4-BE49-F238E27FC236}">
                <a16:creationId xmlns:a16="http://schemas.microsoft.com/office/drawing/2014/main" id="{95206506-6A1B-C776-785C-FDBFB7000BD5}"/>
              </a:ext>
            </a:extLst>
          </p:cNvPr>
          <p:cNvSpPr>
            <a:spLocks noGrp="1"/>
          </p:cNvSpPr>
          <p:nvPr>
            <p:ph type="body" sz="quarter" idx="10"/>
          </p:nvPr>
        </p:nvSpPr>
        <p:spPr>
          <a:xfrm>
            <a:off x="586740" y="1193071"/>
            <a:ext cx="11018520" cy="5238357"/>
          </a:xfrm>
        </p:spPr>
        <p:txBody>
          <a:bodyPr/>
          <a:lstStyle/>
          <a:p>
            <a:pPr rtl="0"/>
            <a:r>
              <a:rPr lang="en-US" sz="1600" b="1" dirty="0"/>
              <a:t>When you bring your own data, you need to define the set of questions based on it.</a:t>
            </a:r>
          </a:p>
          <a:p>
            <a:pPr rtl="0"/>
            <a:endParaRPr lang="en-US" sz="1600" b="1" dirty="0"/>
          </a:p>
          <a:p>
            <a:pPr rtl="0"/>
            <a:r>
              <a:rPr lang="en-US" sz="1300" b="1" dirty="0"/>
              <a:t>Question 1:</a:t>
            </a:r>
          </a:p>
          <a:p>
            <a:pPr rtl="0"/>
            <a:r>
              <a:rPr lang="en-US" sz="1300" dirty="0"/>
              <a:t>Only answered by Vanilla model, as the data is not providing such information. from Challenge 2 step 2 the answer to this should be "I don't know" - as the LLM is grounded with provided documents.</a:t>
            </a:r>
          </a:p>
          <a:p>
            <a:pPr rtl="0"/>
            <a:r>
              <a:rPr lang="en-US" sz="1300" b="1" dirty="0"/>
              <a:t>Question 2:</a:t>
            </a:r>
          </a:p>
          <a:p>
            <a:pPr rtl="0"/>
            <a:r>
              <a:rPr lang="en-US" sz="1300" dirty="0"/>
              <a:t>Simple question with information present as text in the data provided. Should be more precise than with the vanilla model. Challenge 2 step 2 and next ones should provide the answer.</a:t>
            </a:r>
          </a:p>
          <a:p>
            <a:r>
              <a:rPr lang="en-US" sz="1300" b="1" dirty="0"/>
              <a:t>Question 3:</a:t>
            </a:r>
          </a:p>
          <a:p>
            <a:pPr rtl="0"/>
            <a:r>
              <a:rPr lang="en-US" sz="1300" dirty="0"/>
              <a:t>It needs a combinations of different documents and ask the model to create a more complex answer (table). Challenge 2 step 2 and next ones should provide the answer.</a:t>
            </a:r>
          </a:p>
          <a:p>
            <a:r>
              <a:rPr lang="en-US" sz="1300" b="1" dirty="0"/>
              <a:t>Question 4:</a:t>
            </a:r>
          </a:p>
          <a:p>
            <a:pPr rtl="0"/>
            <a:r>
              <a:rPr lang="en-US" sz="1300" dirty="0"/>
              <a:t>It needs a combinations of documents and ask to summarize (this is more to show limitation of RAG compared with </a:t>
            </a:r>
            <a:r>
              <a:rPr lang="en-US" sz="1300" dirty="0" err="1"/>
              <a:t>GraphRAG</a:t>
            </a:r>
            <a:r>
              <a:rPr lang="en-US" sz="1300" dirty="0"/>
              <a:t>). Challenge 2 step 2 and next ones should provide the answer.</a:t>
            </a:r>
          </a:p>
          <a:p>
            <a:r>
              <a:rPr lang="en-US" sz="1300" b="1" dirty="0"/>
              <a:t>Question 5:</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Requires analysis of an image (as the answer is not present in text.). Correct answer in Challenge 4 and next ones.</a:t>
            </a:r>
          </a:p>
          <a:p>
            <a:r>
              <a:rPr lang="en-US" sz="1300" b="1" dirty="0"/>
              <a:t>Question 6 (Optional – only if structured data are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Agent attached to SQL. Correct answer in Challenge 5 and next ones.</a:t>
            </a:r>
          </a:p>
          <a:p>
            <a:r>
              <a:rPr lang="en-US" sz="1300" b="1" dirty="0"/>
              <a:t>Question 7 (Optional – only if Action Agent is present):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300" dirty="0"/>
              <a:t>Requires the Action Agent. Correct answer in Challenge 6 and next ones.</a:t>
            </a:r>
          </a:p>
          <a:p>
            <a:pPr rtl="0"/>
            <a:endParaRPr lang="en-US" sz="1400" dirty="0"/>
          </a:p>
          <a:p>
            <a:pPr rtl="0"/>
            <a:endParaRPr lang="en-US" sz="1400" dirty="0"/>
          </a:p>
        </p:txBody>
      </p:sp>
    </p:spTree>
    <p:extLst>
      <p:ext uri="{BB962C8B-B14F-4D97-AF65-F5344CB8AC3E}">
        <p14:creationId xmlns:p14="http://schemas.microsoft.com/office/powerpoint/2010/main" val="38466328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29C73-4ED8-65BA-2FED-FF788EE2248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61BE8A7-C77F-EEDF-FFE7-1AD7DE780F49}"/>
              </a:ext>
            </a:extLst>
          </p:cNvPr>
          <p:cNvSpPr>
            <a:spLocks noGrp="1"/>
          </p:cNvSpPr>
          <p:nvPr>
            <p:ph type="title"/>
          </p:nvPr>
        </p:nvSpPr>
        <p:spPr/>
        <p:txBody>
          <a:bodyPr/>
          <a:lstStyle/>
          <a:p>
            <a:r>
              <a:rPr lang="en-US" dirty="0"/>
              <a:t>Let’s Start!</a:t>
            </a:r>
          </a:p>
        </p:txBody>
      </p:sp>
      <p:sp>
        <p:nvSpPr>
          <p:cNvPr id="5" name="Text Placeholder 4">
            <a:extLst>
              <a:ext uri="{FF2B5EF4-FFF2-40B4-BE49-F238E27FC236}">
                <a16:creationId xmlns:a16="http://schemas.microsoft.com/office/drawing/2014/main" id="{B7C33D14-3967-2C6A-3B8B-7AEC1EBF9A40}"/>
              </a:ext>
            </a:extLst>
          </p:cNvPr>
          <p:cNvSpPr>
            <a:spLocks noGrp="1"/>
          </p:cNvSpPr>
          <p:nvPr>
            <p:ph type="body" sz="quarter" idx="12"/>
          </p:nvPr>
        </p:nvSpPr>
        <p:spPr>
          <a:xfrm>
            <a:off x="584200" y="3686842"/>
            <a:ext cx="4211735" cy="492443"/>
          </a:xfrm>
        </p:spPr>
        <p:txBody>
          <a:bodyPr/>
          <a:lstStyle/>
          <a:p>
            <a:r>
              <a:rPr lang="en-US" sz="3200" b="1" dirty="0">
                <a:latin typeface="+mj-lt"/>
              </a:rPr>
              <a:t>Good Luck</a:t>
            </a:r>
          </a:p>
        </p:txBody>
      </p:sp>
    </p:spTree>
    <p:extLst>
      <p:ext uri="{BB962C8B-B14F-4D97-AF65-F5344CB8AC3E}">
        <p14:creationId xmlns:p14="http://schemas.microsoft.com/office/powerpoint/2010/main" val="33632165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93DAA-B1CA-1969-7729-4A37A103B0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1FF3E6-F0E6-6A84-F867-D10701D10A66}"/>
              </a:ext>
            </a:extLst>
          </p:cNvPr>
          <p:cNvSpPr>
            <a:spLocks noGrp="1"/>
          </p:cNvSpPr>
          <p:nvPr>
            <p:ph type="title"/>
          </p:nvPr>
        </p:nvSpPr>
        <p:spPr/>
        <p:txBody>
          <a:bodyPr/>
          <a:lstStyle/>
          <a:p>
            <a:r>
              <a:rPr lang="en-US" dirty="0"/>
              <a:t>The Repo</a:t>
            </a:r>
          </a:p>
        </p:txBody>
      </p:sp>
      <p:sp>
        <p:nvSpPr>
          <p:cNvPr id="3" name="Text Placeholder 2">
            <a:extLst>
              <a:ext uri="{FF2B5EF4-FFF2-40B4-BE49-F238E27FC236}">
                <a16:creationId xmlns:a16="http://schemas.microsoft.com/office/drawing/2014/main" id="{9DFD529E-4516-C6A2-CF17-7C49E1484D6A}"/>
              </a:ext>
            </a:extLst>
          </p:cNvPr>
          <p:cNvSpPr>
            <a:spLocks noGrp="1"/>
          </p:cNvSpPr>
          <p:nvPr>
            <p:ph type="body" sz="quarter" idx="10"/>
          </p:nvPr>
        </p:nvSpPr>
        <p:spPr>
          <a:xfrm>
            <a:off x="1710285" y="1732820"/>
            <a:ext cx="8771430" cy="4579715"/>
          </a:xfrm>
        </p:spPr>
        <p:txBody>
          <a:bodyPr/>
          <a:lstStyle/>
          <a:p>
            <a:r>
              <a:rPr lang="en-US" sz="1600" dirty="0">
                <a:solidFill>
                  <a:srgbClr val="FF0000"/>
                </a:solidFill>
                <a:latin typeface="+mj-lt"/>
                <a:hlinkClick r:id="rId2">
                  <a:extLst>
                    <a:ext uri="{A12FA001-AC4F-418D-AE19-62706E023703}">
                      <ahyp:hlinkClr xmlns:ahyp="http://schemas.microsoft.com/office/drawing/2018/hyperlinkcolor" val="tx"/>
                    </a:ext>
                  </a:extLst>
                </a:hlinkClick>
              </a:rPr>
              <a:t>@Randy put this slide where you feel necessary: It might be good to do it here if you are going to go through all the Challenges so we can have the environments deploying while you talk? </a:t>
            </a:r>
          </a:p>
          <a:p>
            <a:endParaRPr lang="en-US" sz="3200" dirty="0">
              <a:solidFill>
                <a:srgbClr val="091F2C"/>
              </a:solidFill>
              <a:latin typeface="+mj-lt"/>
              <a:hlinkClick r:id="rId2">
                <a:extLst>
                  <a:ext uri="{A12FA001-AC4F-418D-AE19-62706E023703}">
                    <ahyp:hlinkClr xmlns:ahyp="http://schemas.microsoft.com/office/drawing/2018/hyperlinkcolor" val="tx"/>
                  </a:ext>
                </a:extLst>
              </a:hlinkClick>
            </a:endParaRPr>
          </a:p>
          <a:p>
            <a:r>
              <a:rPr lang="en-US" sz="3200" dirty="0">
                <a:solidFill>
                  <a:srgbClr val="091F2C"/>
                </a:solidFill>
                <a:latin typeface="+mj-lt"/>
                <a:hlinkClick r:id="rId2">
                  <a:extLst>
                    <a:ext uri="{A12FA001-AC4F-418D-AE19-62706E023703}">
                      <ahyp:hlinkClr xmlns:ahyp="http://schemas.microsoft.com/office/drawing/2018/hyperlinkcolor" val="tx"/>
                    </a:ext>
                  </a:extLst>
                </a:hlinkClick>
              </a:rPr>
              <a:t>https://aka.ms/smb-hub</a:t>
            </a:r>
            <a:endParaRPr lang="en-US" sz="3200" dirty="0">
              <a:latin typeface="+mj-lt"/>
            </a:endParaRPr>
          </a:p>
          <a:p>
            <a:pPr marL="457200" indent="-457200">
              <a:buFont typeface="Arial" panose="020B0604020202020204" pitchFamily="34" charset="0"/>
              <a:buChar char="•"/>
            </a:pPr>
            <a:r>
              <a:rPr lang="en-US" sz="3200" dirty="0">
                <a:latin typeface="+mj-lt"/>
              </a:rPr>
              <a:t>two paths </a:t>
            </a:r>
          </a:p>
          <a:p>
            <a:pPr marL="685800" lvl="1" indent="-457200">
              <a:buFont typeface="Arial" panose="020B0604020202020204" pitchFamily="34" charset="0"/>
              <a:buChar char="•"/>
            </a:pPr>
            <a:r>
              <a:rPr lang="en-US" sz="2400" dirty="0" err="1">
                <a:latin typeface="+mj-lt"/>
              </a:rPr>
              <a:t>itsarag</a:t>
            </a:r>
            <a:r>
              <a:rPr lang="en-US" sz="2400" dirty="0">
                <a:latin typeface="+mj-lt"/>
              </a:rPr>
              <a:t> </a:t>
            </a:r>
          </a:p>
          <a:p>
            <a:pPr marL="685800" lvl="1" indent="-457200">
              <a:buFont typeface="Arial" panose="020B0604020202020204" pitchFamily="34" charset="0"/>
              <a:buChar char="•"/>
            </a:pPr>
            <a:r>
              <a:rPr lang="en-US" sz="2400" dirty="0" err="1">
                <a:latin typeface="+mj-lt"/>
              </a:rPr>
              <a:t>Itsarag-ez</a:t>
            </a:r>
            <a:r>
              <a:rPr lang="en-US" sz="2400" dirty="0">
                <a:latin typeface="+mj-lt"/>
              </a:rPr>
              <a:t>  All Code included in Notebooks</a:t>
            </a:r>
          </a:p>
          <a:p>
            <a:endParaRPr lang="en-US" sz="3200" dirty="0">
              <a:latin typeface="+mj-lt"/>
            </a:endParaRPr>
          </a:p>
          <a:p>
            <a:r>
              <a:rPr lang="en-US" sz="3200" dirty="0">
                <a:latin typeface="+mj-lt"/>
              </a:rPr>
              <a:t>  </a:t>
            </a:r>
          </a:p>
        </p:txBody>
      </p:sp>
      <p:pic>
        <p:nvPicPr>
          <p:cNvPr id="2050" name="Picture 2" descr="Mission Impossible Meme">
            <a:extLst>
              <a:ext uri="{FF2B5EF4-FFF2-40B4-BE49-F238E27FC236}">
                <a16:creationId xmlns:a16="http://schemas.microsoft.com/office/drawing/2014/main" id="{9E3EBB92-0E76-EBF1-BE72-32F0901BA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2693" y="4066514"/>
            <a:ext cx="3708124" cy="2085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99474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745F2-F03C-E635-A88F-097C9D1715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54768E3-86E7-78C0-236C-AEF2321EA2F4}"/>
              </a:ext>
            </a:extLst>
          </p:cNvPr>
          <p:cNvSpPr>
            <a:spLocks noGrp="1"/>
          </p:cNvSpPr>
          <p:nvPr>
            <p:ph type="title"/>
          </p:nvPr>
        </p:nvSpPr>
        <p:spPr/>
        <p:txBody>
          <a:bodyPr/>
          <a:lstStyle/>
          <a:p>
            <a:r>
              <a:rPr lang="en-US" dirty="0"/>
              <a:t>Getting Started</a:t>
            </a:r>
          </a:p>
        </p:txBody>
      </p:sp>
      <p:sp>
        <p:nvSpPr>
          <p:cNvPr id="3" name="Text Placeholder 2">
            <a:extLst>
              <a:ext uri="{FF2B5EF4-FFF2-40B4-BE49-F238E27FC236}">
                <a16:creationId xmlns:a16="http://schemas.microsoft.com/office/drawing/2014/main" id="{A74CCEE4-9504-13FC-7CD1-6C5A1FC6C5E7}"/>
              </a:ext>
            </a:extLst>
          </p:cNvPr>
          <p:cNvSpPr>
            <a:spLocks noGrp="1"/>
          </p:cNvSpPr>
          <p:nvPr>
            <p:ph type="body" sz="quarter" idx="10"/>
          </p:nvPr>
        </p:nvSpPr>
        <p:spPr>
          <a:xfrm>
            <a:off x="1710285" y="1732820"/>
            <a:ext cx="8771430" cy="1083374"/>
          </a:xfrm>
        </p:spPr>
        <p:txBody>
          <a:bodyPr/>
          <a:lstStyle/>
          <a:p>
            <a:endParaRPr lang="en-US" sz="3200" dirty="0">
              <a:latin typeface="+mj-lt"/>
            </a:endParaRPr>
          </a:p>
          <a:p>
            <a:r>
              <a:rPr lang="en-US" sz="3200" dirty="0">
                <a:latin typeface="+mj-lt"/>
              </a:rPr>
              <a:t>  </a:t>
            </a:r>
          </a:p>
        </p:txBody>
      </p:sp>
      <p:sp>
        <p:nvSpPr>
          <p:cNvPr id="2" name="Text Placeholder 2">
            <a:extLst>
              <a:ext uri="{FF2B5EF4-FFF2-40B4-BE49-F238E27FC236}">
                <a16:creationId xmlns:a16="http://schemas.microsoft.com/office/drawing/2014/main" id="{4FD821F0-0F9E-7F66-1FFC-225836349ACE}"/>
              </a:ext>
            </a:extLst>
          </p:cNvPr>
          <p:cNvSpPr txBox="1">
            <a:spLocks/>
          </p:cNvSpPr>
          <p:nvPr/>
        </p:nvSpPr>
        <p:spPr>
          <a:xfrm>
            <a:off x="1710285" y="1732820"/>
            <a:ext cx="8771430" cy="108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200" dirty="0">
              <a:latin typeface="+mj-lt"/>
            </a:endParaRPr>
          </a:p>
          <a:p>
            <a:r>
              <a:rPr lang="en-US" sz="3200" dirty="0">
                <a:latin typeface="+mj-lt"/>
              </a:rPr>
              <a:t>  </a:t>
            </a:r>
          </a:p>
        </p:txBody>
      </p:sp>
      <p:sp>
        <p:nvSpPr>
          <p:cNvPr id="6" name="Text Placeholder 2">
            <a:extLst>
              <a:ext uri="{FF2B5EF4-FFF2-40B4-BE49-F238E27FC236}">
                <a16:creationId xmlns:a16="http://schemas.microsoft.com/office/drawing/2014/main" id="{1F3D9BA0-D274-037E-397D-9087EA89C076}"/>
              </a:ext>
            </a:extLst>
          </p:cNvPr>
          <p:cNvSpPr txBox="1">
            <a:spLocks/>
          </p:cNvSpPr>
          <p:nvPr/>
        </p:nvSpPr>
        <p:spPr>
          <a:xfrm>
            <a:off x="1710285" y="1372008"/>
            <a:ext cx="8771430" cy="673415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3200" dirty="0">
                <a:latin typeface="+mj-lt"/>
              </a:rPr>
              <a:t>Create a </a:t>
            </a:r>
            <a:r>
              <a:rPr lang="en-US" sz="3200" dirty="0" err="1">
                <a:latin typeface="+mj-lt"/>
              </a:rPr>
              <a:t>Codespace</a:t>
            </a:r>
            <a:r>
              <a:rPr lang="en-US" sz="3200" dirty="0">
                <a:latin typeface="+mj-lt"/>
              </a:rPr>
              <a:t>:</a:t>
            </a:r>
          </a:p>
          <a:p>
            <a:pPr marL="685800" lvl="1" indent="-457200">
              <a:buFont typeface="Arial" panose="020B0604020202020204" pitchFamily="34" charset="0"/>
              <a:buChar char="•"/>
            </a:pPr>
            <a:r>
              <a:rPr lang="en-US" sz="2400" dirty="0">
                <a:latin typeface="+mj-lt"/>
              </a:rPr>
              <a:t>Navigate to session folders in terminal</a:t>
            </a:r>
          </a:p>
          <a:p>
            <a:pPr marL="457200" indent="-457200">
              <a:buFont typeface="Arial" panose="020B0604020202020204" pitchFamily="34" charset="0"/>
              <a:buChar char="•"/>
            </a:pPr>
            <a:r>
              <a:rPr lang="en-US" sz="3200" dirty="0">
                <a:latin typeface="+mj-lt"/>
              </a:rPr>
              <a:t>Authenticate to Azure:</a:t>
            </a:r>
          </a:p>
          <a:p>
            <a:pPr marL="914400" lvl="2" indent="-457200">
              <a:buFont typeface="Arial" panose="020B0604020202020204" pitchFamily="34" charset="0"/>
              <a:buChar char="•"/>
            </a:pPr>
            <a:r>
              <a:rPr lang="en-US" sz="2000" dirty="0" err="1">
                <a:latin typeface="+mj-lt"/>
              </a:rPr>
              <a:t>az</a:t>
            </a:r>
            <a:r>
              <a:rPr lang="en-US" sz="2000" dirty="0">
                <a:latin typeface="+mj-lt"/>
              </a:rPr>
              <a:t> login </a:t>
            </a:r>
          </a:p>
          <a:p>
            <a:pPr marL="914400" lvl="2" indent="-457200">
              <a:buFont typeface="Arial" panose="020B0604020202020204" pitchFamily="34" charset="0"/>
              <a:buChar char="•"/>
            </a:pPr>
            <a:r>
              <a:rPr lang="en-US" sz="2000" dirty="0" err="1">
                <a:latin typeface="+mj-lt"/>
              </a:rPr>
              <a:t>azd</a:t>
            </a:r>
            <a:r>
              <a:rPr lang="en-US" sz="2000" dirty="0">
                <a:latin typeface="+mj-lt"/>
              </a:rPr>
              <a:t> auth login</a:t>
            </a:r>
          </a:p>
          <a:p>
            <a:pPr marL="457200" indent="-457200">
              <a:buFont typeface="Arial" panose="020B0604020202020204" pitchFamily="34" charset="0"/>
              <a:buChar char="•"/>
            </a:pPr>
            <a:r>
              <a:rPr lang="en-US" sz="3200" dirty="0">
                <a:latin typeface="+mj-lt"/>
              </a:rPr>
              <a:t>Deploy Lab Environment: </a:t>
            </a:r>
            <a:endParaRPr lang="en-US" sz="2400" dirty="0">
              <a:latin typeface="+mj-lt"/>
            </a:endParaRPr>
          </a:p>
          <a:p>
            <a:pPr marL="914400" lvl="2" indent="-457200">
              <a:buFont typeface="Arial" panose="020B0604020202020204" pitchFamily="34" charset="0"/>
              <a:buChar char="•"/>
            </a:pPr>
            <a:r>
              <a:rPr lang="en-US" sz="2000" dirty="0" err="1">
                <a:latin typeface="+mj-lt"/>
              </a:rPr>
              <a:t>azd</a:t>
            </a:r>
            <a:r>
              <a:rPr lang="en-US" sz="2000" dirty="0">
                <a:latin typeface="+mj-lt"/>
              </a:rPr>
              <a:t> </a:t>
            </a:r>
            <a:r>
              <a:rPr lang="en-US" sz="2000" dirty="0" err="1">
                <a:latin typeface="+mj-lt"/>
              </a:rPr>
              <a:t>init</a:t>
            </a:r>
            <a:endParaRPr lang="en-US" sz="2000" dirty="0">
              <a:latin typeface="+mj-lt"/>
            </a:endParaRPr>
          </a:p>
          <a:p>
            <a:pPr marL="914400" lvl="2" indent="-457200">
              <a:buFont typeface="Arial" panose="020B0604020202020204" pitchFamily="34" charset="0"/>
              <a:buChar char="•"/>
            </a:pPr>
            <a:r>
              <a:rPr lang="en-US" sz="2000" dirty="0" err="1">
                <a:latin typeface="+mj-lt"/>
              </a:rPr>
              <a:t>azd</a:t>
            </a:r>
            <a:r>
              <a:rPr lang="en-US" sz="2000" dirty="0">
                <a:latin typeface="+mj-lt"/>
              </a:rPr>
              <a:t> up</a:t>
            </a:r>
          </a:p>
          <a:p>
            <a:pPr marL="1371600" lvl="4" indent="-457200">
              <a:buFont typeface="Arial" panose="020B0604020202020204" pitchFamily="34" charset="0"/>
              <a:buChar char="•"/>
            </a:pPr>
            <a:r>
              <a:rPr lang="en-US" sz="1800" dirty="0">
                <a:latin typeface="+mj-lt"/>
              </a:rPr>
              <a:t>Select Region for app deployment:</a:t>
            </a:r>
          </a:p>
          <a:p>
            <a:pPr marL="1371600" lvl="4" indent="-457200">
              <a:buFont typeface="Arial" panose="020B0604020202020204" pitchFamily="34" charset="0"/>
              <a:buChar char="•"/>
            </a:pPr>
            <a:r>
              <a:rPr lang="en-US" sz="1800" dirty="0">
                <a:latin typeface="+mj-lt"/>
              </a:rPr>
              <a:t>(OpenAI workloads will deploy to </a:t>
            </a:r>
            <a:r>
              <a:rPr lang="en-US" sz="1800" dirty="0" err="1">
                <a:latin typeface="+mj-lt"/>
              </a:rPr>
              <a:t>SwedenCentral</a:t>
            </a:r>
            <a:r>
              <a:rPr lang="en-US" sz="1800" dirty="0">
                <a:latin typeface="+mj-lt"/>
              </a:rPr>
              <a:t> for Quota reasons)</a:t>
            </a:r>
          </a:p>
          <a:p>
            <a:pPr marL="914400" lvl="2" indent="-457200">
              <a:buFont typeface="Arial" panose="020B0604020202020204" pitchFamily="34" charset="0"/>
              <a:buChar char="•"/>
            </a:pPr>
            <a:r>
              <a:rPr lang="en-US" sz="2000" dirty="0" err="1">
                <a:latin typeface="+mj-lt"/>
              </a:rPr>
              <a:t>azd</a:t>
            </a:r>
            <a:r>
              <a:rPr lang="en-US" sz="2000" dirty="0">
                <a:latin typeface="+mj-lt"/>
              </a:rPr>
              <a:t> </a:t>
            </a:r>
            <a:r>
              <a:rPr lang="en-US" sz="2000">
                <a:latin typeface="+mj-lt"/>
              </a:rPr>
              <a:t>down </a:t>
            </a:r>
          </a:p>
          <a:p>
            <a:pPr marL="1371600" lvl="4" indent="-457200">
              <a:buFont typeface="Arial" panose="020B0604020202020204" pitchFamily="34" charset="0"/>
              <a:buChar char="•"/>
            </a:pPr>
            <a:r>
              <a:rPr lang="en-US" sz="1600">
                <a:solidFill>
                  <a:srgbClr val="FF0000"/>
                </a:solidFill>
                <a:latin typeface="+mj-lt"/>
              </a:rPr>
              <a:t>(</a:t>
            </a:r>
            <a:r>
              <a:rPr lang="en-US" sz="1600" dirty="0">
                <a:solidFill>
                  <a:srgbClr val="FF0000"/>
                </a:solidFill>
                <a:latin typeface="+mj-lt"/>
              </a:rPr>
              <a:t>END OF DAY to delete environment in your subscription)</a:t>
            </a:r>
          </a:p>
          <a:p>
            <a:r>
              <a:rPr lang="en-US" sz="3200" dirty="0">
                <a:latin typeface="+mj-lt"/>
              </a:rPr>
              <a:t> </a:t>
            </a:r>
          </a:p>
          <a:p>
            <a:endParaRPr lang="en-US" sz="3200" dirty="0">
              <a:latin typeface="+mj-lt"/>
            </a:endParaRPr>
          </a:p>
          <a:p>
            <a:r>
              <a:rPr lang="en-US" sz="3200" dirty="0">
                <a:latin typeface="+mj-lt"/>
              </a:rPr>
              <a:t>  </a:t>
            </a:r>
          </a:p>
        </p:txBody>
      </p:sp>
      <p:sp>
        <p:nvSpPr>
          <p:cNvPr id="7" name="TextBox 6">
            <a:extLst>
              <a:ext uri="{FF2B5EF4-FFF2-40B4-BE49-F238E27FC236}">
                <a16:creationId xmlns:a16="http://schemas.microsoft.com/office/drawing/2014/main" id="{F7F7A7E0-742E-2FFF-A62E-265FFD848DAD}"/>
              </a:ext>
            </a:extLst>
          </p:cNvPr>
          <p:cNvSpPr txBox="1"/>
          <p:nvPr/>
        </p:nvSpPr>
        <p:spPr>
          <a:xfrm>
            <a:off x="7583557" y="1218120"/>
            <a:ext cx="4241546" cy="307777"/>
          </a:xfrm>
          <a:prstGeom prst="rect">
            <a:avLst/>
          </a:prstGeom>
          <a:noFill/>
        </p:spPr>
        <p:txBody>
          <a:bodyPr wrap="none" lIns="0" tIns="0" rIns="0" bIns="0" rtlCol="0">
            <a:spAutoFit/>
          </a:bodyPr>
          <a:lstStyle/>
          <a:p>
            <a:pPr algn="l"/>
            <a:r>
              <a:rPr lang="en-US" sz="2000" dirty="0">
                <a:solidFill>
                  <a:srgbClr val="FF0000"/>
                </a:solidFill>
              </a:rPr>
              <a:t>Put Slide wherever you feel necessary</a:t>
            </a:r>
          </a:p>
        </p:txBody>
      </p:sp>
    </p:spTree>
    <p:extLst>
      <p:ext uri="{BB962C8B-B14F-4D97-AF65-F5344CB8AC3E}">
        <p14:creationId xmlns:p14="http://schemas.microsoft.com/office/powerpoint/2010/main" val="247464494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CD21FE-1FB1-A4CA-B54C-95EA8F0E1198}"/>
              </a:ext>
            </a:extLst>
          </p:cNvPr>
          <p:cNvSpPr>
            <a:spLocks noGrp="1"/>
          </p:cNvSpPr>
          <p:nvPr>
            <p:ph type="title"/>
          </p:nvPr>
        </p:nvSpPr>
        <p:spPr/>
        <p:txBody>
          <a:bodyPr/>
          <a:lstStyle/>
          <a:p>
            <a:r>
              <a:rPr lang="en-US" dirty="0"/>
              <a:t>Challenge 0</a:t>
            </a:r>
          </a:p>
        </p:txBody>
      </p:sp>
      <p:sp>
        <p:nvSpPr>
          <p:cNvPr id="5" name="Text Placeholder 4">
            <a:extLst>
              <a:ext uri="{FF2B5EF4-FFF2-40B4-BE49-F238E27FC236}">
                <a16:creationId xmlns:a16="http://schemas.microsoft.com/office/drawing/2014/main" id="{934C9CE2-64B6-05A7-8A91-CCF9A47D2884}"/>
              </a:ext>
            </a:extLst>
          </p:cNvPr>
          <p:cNvSpPr>
            <a:spLocks noGrp="1"/>
          </p:cNvSpPr>
          <p:nvPr>
            <p:ph type="body" sz="quarter" idx="12"/>
          </p:nvPr>
        </p:nvSpPr>
        <p:spPr>
          <a:xfrm>
            <a:off x="584200" y="3686842"/>
            <a:ext cx="4211735" cy="492443"/>
          </a:xfrm>
        </p:spPr>
        <p:txBody>
          <a:bodyPr/>
          <a:lstStyle/>
          <a:p>
            <a:r>
              <a:rPr lang="en-US" sz="3200" b="1" dirty="0">
                <a:latin typeface="+mj-lt"/>
              </a:rPr>
              <a:t>Learn the Basics</a:t>
            </a:r>
          </a:p>
        </p:txBody>
      </p:sp>
    </p:spTree>
    <p:extLst>
      <p:ext uri="{BB962C8B-B14F-4D97-AF65-F5344CB8AC3E}">
        <p14:creationId xmlns:p14="http://schemas.microsoft.com/office/powerpoint/2010/main" val="4326760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2B6841F6-9401-0104-5F92-3ED6360CD6AF}"/>
              </a:ext>
            </a:extLst>
          </p:cNvPr>
          <p:cNvSpPr>
            <a:spLocks noGrp="1"/>
          </p:cNvSpPr>
          <p:nvPr>
            <p:ph type="title"/>
          </p:nvPr>
        </p:nvSpPr>
        <p:spPr>
          <a:xfrm>
            <a:off x="588263" y="585788"/>
            <a:ext cx="3182027" cy="5236514"/>
          </a:xfrm>
        </p:spPr>
        <p:txBody>
          <a:bodyPr wrap="square" anchor="ctr">
            <a:normAutofit/>
          </a:bodyPr>
          <a:lstStyle/>
          <a:p>
            <a:r>
              <a:rPr lang="en-GB" dirty="0"/>
              <a:t>Today's Agenda</a:t>
            </a:r>
          </a:p>
        </p:txBody>
      </p:sp>
      <p:sp>
        <p:nvSpPr>
          <p:cNvPr id="14" name="Content Placeholder 13">
            <a:extLst>
              <a:ext uri="{FF2B5EF4-FFF2-40B4-BE49-F238E27FC236}">
                <a16:creationId xmlns:a16="http://schemas.microsoft.com/office/drawing/2014/main" id="{1B1E31FE-059C-1DCB-5FF5-59DAB202B455}"/>
              </a:ext>
            </a:extLst>
          </p:cNvPr>
          <p:cNvSpPr>
            <a:spLocks noGrp="1"/>
          </p:cNvSpPr>
          <p:nvPr>
            <p:ph type="body" sz="quarter" idx="11"/>
          </p:nvPr>
        </p:nvSpPr>
        <p:spPr>
          <a:xfrm>
            <a:off x="4936237" y="1024404"/>
            <a:ext cx="6667500" cy="5236514"/>
          </a:xfrm>
        </p:spPr>
        <p:txBody>
          <a:bodyPr wrap="square" anchor="ctr">
            <a:normAutofit/>
          </a:bodyPr>
          <a:lstStyle/>
          <a:p>
            <a:pPr marL="0" indent="0" fontAlgn="base">
              <a:lnSpc>
                <a:spcPct val="90000"/>
              </a:lnSpc>
              <a:buNone/>
            </a:pPr>
            <a:r>
              <a:rPr lang="en-GB" sz="2400" b="0" i="0" dirty="0">
                <a:effectLst/>
              </a:rPr>
              <a:t>9:00 - 9:20: Arrival &amp; Kick-off</a:t>
            </a:r>
          </a:p>
          <a:p>
            <a:pPr marL="0" indent="0" fontAlgn="base">
              <a:lnSpc>
                <a:spcPct val="90000"/>
              </a:lnSpc>
              <a:buNone/>
            </a:pPr>
            <a:r>
              <a:rPr lang="en-GB" sz="2400" b="0" i="0" dirty="0">
                <a:effectLst/>
              </a:rPr>
              <a:t>9:20 - 9:40: Introduction to the Hackathon</a:t>
            </a:r>
          </a:p>
          <a:p>
            <a:pPr marL="0" indent="0" fontAlgn="base">
              <a:lnSpc>
                <a:spcPct val="90000"/>
              </a:lnSpc>
              <a:buNone/>
            </a:pPr>
            <a:r>
              <a:rPr lang="en-GB" sz="2400" b="0" i="0" dirty="0">
                <a:effectLst/>
              </a:rPr>
              <a:t>9:40 - 12:00: Challenges/Hacking</a:t>
            </a:r>
          </a:p>
          <a:p>
            <a:pPr marL="0" indent="0" fontAlgn="base">
              <a:lnSpc>
                <a:spcPct val="90000"/>
              </a:lnSpc>
              <a:buNone/>
            </a:pPr>
            <a:r>
              <a:rPr lang="en-GB" sz="2400" b="0" i="0" dirty="0">
                <a:effectLst/>
              </a:rPr>
              <a:t>12:00 - 1:00: Lunch break</a:t>
            </a:r>
          </a:p>
          <a:p>
            <a:pPr marL="0" indent="0" fontAlgn="base">
              <a:lnSpc>
                <a:spcPct val="90000"/>
              </a:lnSpc>
              <a:buNone/>
            </a:pPr>
            <a:r>
              <a:rPr lang="en-GB" sz="2400" b="0" i="0" dirty="0">
                <a:effectLst/>
              </a:rPr>
              <a:t>1:00 - 15:30: Challenges/Hacking</a:t>
            </a:r>
          </a:p>
          <a:p>
            <a:pPr marL="0" indent="0" fontAlgn="base">
              <a:lnSpc>
                <a:spcPct val="90000"/>
              </a:lnSpc>
              <a:buNone/>
            </a:pPr>
            <a:r>
              <a:rPr lang="en-GB" sz="2400" b="0" i="0" dirty="0">
                <a:effectLst/>
              </a:rPr>
              <a:t>15:30 - 15:45: Coffee break</a:t>
            </a:r>
          </a:p>
          <a:p>
            <a:pPr marL="0" indent="0" fontAlgn="base">
              <a:lnSpc>
                <a:spcPct val="90000"/>
              </a:lnSpc>
              <a:buNone/>
            </a:pPr>
            <a:r>
              <a:rPr lang="en-GB" sz="2400" b="0" i="0" dirty="0">
                <a:effectLst/>
              </a:rPr>
              <a:t>15:45 - 17:30: Challenges/Hacking</a:t>
            </a:r>
          </a:p>
          <a:p>
            <a:pPr marL="0" indent="0" fontAlgn="base">
              <a:lnSpc>
                <a:spcPct val="90000"/>
              </a:lnSpc>
              <a:buNone/>
            </a:pPr>
            <a:r>
              <a:rPr lang="en-GB" sz="2400" b="0" i="0" dirty="0">
                <a:effectLst/>
              </a:rPr>
              <a:t>17:30 - 17:45: Close &amp; Feedback</a:t>
            </a:r>
          </a:p>
          <a:p>
            <a:pPr marL="0" indent="0" fontAlgn="base">
              <a:lnSpc>
                <a:spcPct val="90000"/>
              </a:lnSpc>
              <a:buNone/>
            </a:pPr>
            <a:r>
              <a:rPr lang="en-GB" sz="2400" b="0" i="0" dirty="0">
                <a:effectLst/>
              </a:rPr>
              <a:t>17:45 - 19:00: Apéro </a:t>
            </a:r>
          </a:p>
          <a:p>
            <a:pPr>
              <a:lnSpc>
                <a:spcPct val="90000"/>
              </a:lnSpc>
            </a:pPr>
            <a:endParaRPr lang="en-GB" sz="2400" b="1" dirty="0"/>
          </a:p>
        </p:txBody>
      </p:sp>
    </p:spTree>
    <p:extLst>
      <p:ext uri="{BB962C8B-B14F-4D97-AF65-F5344CB8AC3E}">
        <p14:creationId xmlns:p14="http://schemas.microsoft.com/office/powerpoint/2010/main" val="29191437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7DF2A6-FE5A-EFCF-F856-3FE114F21A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BE64E4-D0F7-2CB5-D5CE-6CBF51DB15A8}"/>
              </a:ext>
            </a:extLst>
          </p:cNvPr>
          <p:cNvSpPr>
            <a:spLocks noGrp="1"/>
          </p:cNvSpPr>
          <p:nvPr>
            <p:ph type="title"/>
          </p:nvPr>
        </p:nvSpPr>
        <p:spPr/>
        <p:txBody>
          <a:bodyPr/>
          <a:lstStyle/>
          <a:p>
            <a:r>
              <a:rPr lang="en-US" dirty="0"/>
              <a:t>Challenge 0 - Introduction</a:t>
            </a:r>
          </a:p>
        </p:txBody>
      </p:sp>
      <p:sp>
        <p:nvSpPr>
          <p:cNvPr id="5" name="Text Placeholder 4">
            <a:extLst>
              <a:ext uri="{FF2B5EF4-FFF2-40B4-BE49-F238E27FC236}">
                <a16:creationId xmlns:a16="http://schemas.microsoft.com/office/drawing/2014/main" id="{8C45AF16-7DA4-13D6-A4BD-EDE17660E4FF}"/>
              </a:ext>
            </a:extLst>
          </p:cNvPr>
          <p:cNvSpPr>
            <a:spLocks noGrp="1"/>
          </p:cNvSpPr>
          <p:nvPr>
            <p:ph type="body" sz="quarter" idx="10"/>
          </p:nvPr>
        </p:nvSpPr>
        <p:spPr>
          <a:xfrm>
            <a:off x="586390" y="1434370"/>
            <a:ext cx="5935060" cy="615553"/>
          </a:xfrm>
        </p:spPr>
        <p:txBody>
          <a:bodyPr/>
          <a:lstStyle/>
          <a:p>
            <a:r>
              <a:rPr lang="en-US" sz="2000" dirty="0"/>
              <a:t>This Challenge is just a recap of some notions you should have regarding Artificial Intelligence, RAG architecture and flow</a:t>
            </a:r>
          </a:p>
        </p:txBody>
      </p:sp>
      <p:pic>
        <p:nvPicPr>
          <p:cNvPr id="3" name="Picture 2">
            <a:extLst>
              <a:ext uri="{FF2B5EF4-FFF2-40B4-BE49-F238E27FC236}">
                <a16:creationId xmlns:a16="http://schemas.microsoft.com/office/drawing/2014/main" id="{C631929A-42C9-09C2-941B-A15753A1DCB1}"/>
              </a:ext>
            </a:extLst>
          </p:cNvPr>
          <p:cNvPicPr>
            <a:picLocks noChangeAspect="1"/>
          </p:cNvPicPr>
          <p:nvPr/>
        </p:nvPicPr>
        <p:blipFill>
          <a:blip r:embed="rId2"/>
          <a:stretch>
            <a:fillRect/>
          </a:stretch>
        </p:blipFill>
        <p:spPr>
          <a:xfrm>
            <a:off x="1300066" y="4577720"/>
            <a:ext cx="3101521" cy="2036015"/>
          </a:xfrm>
          <a:prstGeom prst="rect">
            <a:avLst/>
          </a:prstGeom>
        </p:spPr>
      </p:pic>
      <p:pic>
        <p:nvPicPr>
          <p:cNvPr id="7" name="Picture 6">
            <a:extLst>
              <a:ext uri="{FF2B5EF4-FFF2-40B4-BE49-F238E27FC236}">
                <a16:creationId xmlns:a16="http://schemas.microsoft.com/office/drawing/2014/main" id="{8AEB91CE-4FC5-9D77-97FF-B80B61265F3F}"/>
              </a:ext>
            </a:extLst>
          </p:cNvPr>
          <p:cNvPicPr>
            <a:picLocks noChangeAspect="1"/>
          </p:cNvPicPr>
          <p:nvPr/>
        </p:nvPicPr>
        <p:blipFill>
          <a:blip r:embed="rId3"/>
          <a:stretch>
            <a:fillRect/>
          </a:stretch>
        </p:blipFill>
        <p:spPr>
          <a:xfrm>
            <a:off x="1300066" y="2541473"/>
            <a:ext cx="3602264" cy="1775054"/>
          </a:xfrm>
          <a:prstGeom prst="rect">
            <a:avLst/>
          </a:prstGeom>
        </p:spPr>
      </p:pic>
      <p:sp>
        <p:nvSpPr>
          <p:cNvPr id="2" name="Rectangle: Rounded Corners 1">
            <a:extLst>
              <a:ext uri="{FF2B5EF4-FFF2-40B4-BE49-F238E27FC236}">
                <a16:creationId xmlns:a16="http://schemas.microsoft.com/office/drawing/2014/main" id="{8F9FC888-4872-6E2C-9C85-F38ACB2227BC}"/>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2687130-D332-E17F-FA26-70BDDE4C50A3}"/>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8" name="Rectangle: Rounded Corners 7">
            <a:extLst>
              <a:ext uri="{FF2B5EF4-FFF2-40B4-BE49-F238E27FC236}">
                <a16:creationId xmlns:a16="http://schemas.microsoft.com/office/drawing/2014/main" id="{704A62AB-13F1-900F-358A-FB800BCE890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9" name="Rectangle: Rounded Corners 8">
            <a:extLst>
              <a:ext uri="{FF2B5EF4-FFF2-40B4-BE49-F238E27FC236}">
                <a16:creationId xmlns:a16="http://schemas.microsoft.com/office/drawing/2014/main" id="{02FFD95C-9557-1712-2517-CABA88C37D92}"/>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0" name="Rectangle: Rounded Corners 9">
            <a:extLst>
              <a:ext uri="{FF2B5EF4-FFF2-40B4-BE49-F238E27FC236}">
                <a16:creationId xmlns:a16="http://schemas.microsoft.com/office/drawing/2014/main" id="{0D9B00EE-85E0-008E-E347-410E40C8F25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1" name="Rectangle: Rounded Corners 10">
            <a:extLst>
              <a:ext uri="{FF2B5EF4-FFF2-40B4-BE49-F238E27FC236}">
                <a16:creationId xmlns:a16="http://schemas.microsoft.com/office/drawing/2014/main" id="{2E34F981-CCF7-E7AF-CDFC-DFE14402C535}"/>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2" name="Rectangle: Rounded Corners 11">
            <a:extLst>
              <a:ext uri="{FF2B5EF4-FFF2-40B4-BE49-F238E27FC236}">
                <a16:creationId xmlns:a16="http://schemas.microsoft.com/office/drawing/2014/main" id="{F12BE088-A782-B4FF-D674-322E8AA823E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3" name="Rectangle: Rounded Corners 12">
            <a:extLst>
              <a:ext uri="{FF2B5EF4-FFF2-40B4-BE49-F238E27FC236}">
                <a16:creationId xmlns:a16="http://schemas.microsoft.com/office/drawing/2014/main" id="{79A1F32A-46FC-EFA1-46D8-528F1D1C9A0A}"/>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56926866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5374F-13F6-1511-BEFE-7DDE9715B29F}"/>
              </a:ext>
            </a:extLst>
          </p:cNvPr>
          <p:cNvSpPr>
            <a:spLocks noGrp="1"/>
          </p:cNvSpPr>
          <p:nvPr>
            <p:ph type="title"/>
          </p:nvPr>
        </p:nvSpPr>
        <p:spPr/>
        <p:txBody>
          <a:bodyPr/>
          <a:lstStyle/>
          <a:p>
            <a:r>
              <a:rPr lang="en-US" dirty="0"/>
              <a:t>Challenge 0 - Challenge</a:t>
            </a:r>
          </a:p>
        </p:txBody>
      </p:sp>
      <p:sp>
        <p:nvSpPr>
          <p:cNvPr id="3" name="Text Placeholder 2">
            <a:extLst>
              <a:ext uri="{FF2B5EF4-FFF2-40B4-BE49-F238E27FC236}">
                <a16:creationId xmlns:a16="http://schemas.microsoft.com/office/drawing/2014/main" id="{098D7F36-8817-29B2-C080-866789B8E953}"/>
              </a:ext>
            </a:extLst>
          </p:cNvPr>
          <p:cNvSpPr>
            <a:spLocks noGrp="1"/>
          </p:cNvSpPr>
          <p:nvPr>
            <p:ph type="body" sz="quarter" idx="10"/>
          </p:nvPr>
        </p:nvSpPr>
        <p:spPr>
          <a:xfrm>
            <a:off x="586390" y="1434370"/>
            <a:ext cx="6855810" cy="4890230"/>
          </a:xfrm>
        </p:spPr>
        <p:txBody>
          <a:bodyPr/>
          <a:lstStyle/>
          <a:p>
            <a:r>
              <a:rPr lang="en-US" sz="2000" dirty="0"/>
              <a:t>Your challenge is to understand the basic concepts and the high-level architecture of a RAG application: what are the main components, how they interact with each other, and what technologies can be used to build them.</a:t>
            </a:r>
          </a:p>
          <a:p>
            <a:endParaRPr lang="en-US" sz="2000" dirty="0"/>
          </a:p>
          <a:p>
            <a:r>
              <a:rPr lang="en-US" sz="2000" dirty="0"/>
              <a:t>Also think about the following aspects:</a:t>
            </a:r>
          </a:p>
          <a:p>
            <a:endParaRPr lang="en-US" sz="2000" dirty="0"/>
          </a:p>
          <a:p>
            <a:pPr marL="342900" indent="-342900">
              <a:buFont typeface="Arial" panose="020B0604020202020204" pitchFamily="34" charset="0"/>
              <a:buChar char="•"/>
            </a:pPr>
            <a:r>
              <a:rPr lang="en-US" sz="2000" dirty="0"/>
              <a:t>How is the quality of the answers affected by the quality and the organization of the underlying data?</a:t>
            </a:r>
          </a:p>
          <a:p>
            <a:pPr marL="342900" indent="-342900">
              <a:buFont typeface="Arial" panose="020B0604020202020204" pitchFamily="34" charset="0"/>
              <a:buChar char="•"/>
            </a:pPr>
            <a:r>
              <a:rPr lang="en-US" sz="2000" dirty="0"/>
              <a:t>How will the chunking strategy affect the quality of the answers?</a:t>
            </a:r>
          </a:p>
          <a:p>
            <a:pPr marL="342900" indent="-342900">
              <a:buFont typeface="Arial" panose="020B0604020202020204" pitchFamily="34" charset="0"/>
              <a:buChar char="•"/>
            </a:pPr>
            <a:r>
              <a:rPr lang="en-US" sz="2000" dirty="0"/>
              <a:t>Is RAG a good solution for all the use cases? Where does RAG fall short? Where does it excel?</a:t>
            </a:r>
          </a:p>
          <a:p>
            <a:pPr marL="342900" indent="-342900">
              <a:buFont typeface="Arial" panose="020B0604020202020204" pitchFamily="34" charset="0"/>
              <a:buChar char="•"/>
            </a:pPr>
            <a:r>
              <a:rPr lang="en-US" sz="2000" dirty="0"/>
              <a:t>How do you compare RAG with a Fine-tuning LLM?</a:t>
            </a:r>
          </a:p>
        </p:txBody>
      </p:sp>
      <p:sp>
        <p:nvSpPr>
          <p:cNvPr id="12" name="Rectangle: Rounded Corners 11">
            <a:extLst>
              <a:ext uri="{FF2B5EF4-FFF2-40B4-BE49-F238E27FC236}">
                <a16:creationId xmlns:a16="http://schemas.microsoft.com/office/drawing/2014/main" id="{617C339B-2544-46AF-EF9B-8C09F59E0C3D}"/>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5E3A719A-790C-AF3D-BC26-E021D3BDF07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796F1306-4390-2D6D-9B19-66FE624D6B69}"/>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D3FD7DDD-2CAB-45D6-784E-97A41F28B1B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075ABE1-D86D-AA97-7707-ECC1565E6B7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3DF3609A-7656-D1D2-8898-A1A06EE7C82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424D8D7C-AEF7-F25B-1923-59B9E276D47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1501EAB3-47D0-57B4-A1D6-2542F3B9B8A4}"/>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72498875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FC9AA-C521-F580-E467-16831A4E4E2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D430C5C-034E-CCA3-23ED-75C114B8143C}"/>
              </a:ext>
            </a:extLst>
          </p:cNvPr>
          <p:cNvSpPr>
            <a:spLocks noGrp="1"/>
          </p:cNvSpPr>
          <p:nvPr>
            <p:ph type="title"/>
          </p:nvPr>
        </p:nvSpPr>
        <p:spPr/>
        <p:txBody>
          <a:bodyPr/>
          <a:lstStyle/>
          <a:p>
            <a:r>
              <a:rPr lang="en-US" dirty="0"/>
              <a:t>Challenge 0 – Success Criteria</a:t>
            </a:r>
          </a:p>
        </p:txBody>
      </p:sp>
      <p:sp>
        <p:nvSpPr>
          <p:cNvPr id="5" name="Text Placeholder 4">
            <a:extLst>
              <a:ext uri="{FF2B5EF4-FFF2-40B4-BE49-F238E27FC236}">
                <a16:creationId xmlns:a16="http://schemas.microsoft.com/office/drawing/2014/main" id="{1C28575B-8AAB-B861-1115-2AAC514B5559}"/>
              </a:ext>
            </a:extLst>
          </p:cNvPr>
          <p:cNvSpPr>
            <a:spLocks noGrp="1"/>
          </p:cNvSpPr>
          <p:nvPr>
            <p:ph type="body" sz="quarter" idx="10"/>
          </p:nvPr>
        </p:nvSpPr>
        <p:spPr>
          <a:xfrm>
            <a:off x="588263" y="2191845"/>
            <a:ext cx="6589110" cy="2308324"/>
          </a:xfrm>
        </p:spPr>
        <p:txBody>
          <a:bodyPr/>
          <a:lstStyle/>
          <a:p>
            <a:pPr marL="457200" indent="-457200" algn="just">
              <a:buFont typeface="Arial" panose="020B0604020202020204" pitchFamily="34" charset="0"/>
              <a:buChar char="•"/>
            </a:pPr>
            <a:r>
              <a:rPr lang="en-US" sz="2000" dirty="0"/>
              <a:t>Explain to your coach the main components of a RAG application and how they interact with each other</a:t>
            </a:r>
          </a:p>
          <a:p>
            <a:pPr marL="457200" indent="-457200" algn="just">
              <a:buFont typeface="Arial" panose="020B0604020202020204" pitchFamily="34" charset="0"/>
              <a:buChar char="•"/>
            </a:pPr>
            <a:r>
              <a:rPr lang="en-US" sz="2000" dirty="0"/>
              <a:t>Describe the role of chunking and embedding in a RAG application</a:t>
            </a:r>
          </a:p>
          <a:p>
            <a:pPr marL="457200" indent="-457200" algn="just">
              <a:buFont typeface="Arial" panose="020B0604020202020204" pitchFamily="34" charset="0"/>
              <a:buChar char="•"/>
            </a:pPr>
            <a:r>
              <a:rPr lang="en-US" sz="2000" dirty="0"/>
              <a:t>Describe at least one case where RAG would be a good solution and one case where it would not be the best choice</a:t>
            </a:r>
          </a:p>
        </p:txBody>
      </p:sp>
      <p:sp>
        <p:nvSpPr>
          <p:cNvPr id="12" name="Rectangle: Rounded Corners 11">
            <a:extLst>
              <a:ext uri="{FF2B5EF4-FFF2-40B4-BE49-F238E27FC236}">
                <a16:creationId xmlns:a16="http://schemas.microsoft.com/office/drawing/2014/main" id="{2B18FC2B-A875-9A64-263D-8805925CBD4B}"/>
              </a:ext>
            </a:extLst>
          </p:cNvPr>
          <p:cNvSpPr/>
          <p:nvPr/>
        </p:nvSpPr>
        <p:spPr bwMode="auto">
          <a:xfrm>
            <a:off x="8731251" y="457200"/>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65CA7D27-DECF-D2CE-A557-7C1E8F7D9FA1}"/>
              </a:ext>
            </a:extLst>
          </p:cNvPr>
          <p:cNvSpPr/>
          <p:nvPr/>
        </p:nvSpPr>
        <p:spPr bwMode="auto">
          <a:xfrm>
            <a:off x="8731251" y="1110152"/>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3A48B745-17CE-8B63-A288-15D97E9C13B1}"/>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1328CC85-BC0C-70E6-BFE3-74868BA1F849}"/>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A320348E-5870-04DB-119E-549F40F3F80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7F6D65F9-35F8-F80C-DD9C-7DD556FE87C1}"/>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46D85A5-B129-62FF-E58A-67B70FEB1C6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C9CE45B1-23B1-FDB4-B0A7-282355E714B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1773573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559F77-7269-544A-3D79-63301FFA9F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77B94E-BF6B-B38E-371F-28A31E5148D2}"/>
              </a:ext>
            </a:extLst>
          </p:cNvPr>
          <p:cNvSpPr>
            <a:spLocks noGrp="1"/>
          </p:cNvSpPr>
          <p:nvPr>
            <p:ph type="title"/>
          </p:nvPr>
        </p:nvSpPr>
        <p:spPr/>
        <p:txBody>
          <a:bodyPr/>
          <a:lstStyle/>
          <a:p>
            <a:r>
              <a:rPr lang="en-US" dirty="0"/>
              <a:t>Challenge 1</a:t>
            </a:r>
          </a:p>
        </p:txBody>
      </p:sp>
      <p:sp>
        <p:nvSpPr>
          <p:cNvPr id="5" name="Text Placeholder 4">
            <a:extLst>
              <a:ext uri="{FF2B5EF4-FFF2-40B4-BE49-F238E27FC236}">
                <a16:creationId xmlns:a16="http://schemas.microsoft.com/office/drawing/2014/main" id="{FD8933F0-9AA8-C1A1-0254-21F541A8FC08}"/>
              </a:ext>
            </a:extLst>
          </p:cNvPr>
          <p:cNvSpPr>
            <a:spLocks noGrp="1"/>
          </p:cNvSpPr>
          <p:nvPr>
            <p:ph type="body" sz="quarter" idx="12"/>
          </p:nvPr>
        </p:nvSpPr>
        <p:spPr>
          <a:xfrm>
            <a:off x="584200" y="3686842"/>
            <a:ext cx="4211735" cy="492443"/>
          </a:xfrm>
        </p:spPr>
        <p:txBody>
          <a:bodyPr/>
          <a:lstStyle/>
          <a:p>
            <a:r>
              <a:rPr lang="en-US" sz="3200" b="1" dirty="0">
                <a:latin typeface="+mj-lt"/>
              </a:rPr>
              <a:t>Establish Your Plan</a:t>
            </a:r>
          </a:p>
        </p:txBody>
      </p:sp>
    </p:spTree>
    <p:extLst>
      <p:ext uri="{BB962C8B-B14F-4D97-AF65-F5344CB8AC3E}">
        <p14:creationId xmlns:p14="http://schemas.microsoft.com/office/powerpoint/2010/main" val="149680125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4117E-AC3F-2EDE-0FDF-D00FB62150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2C9C98-418B-1527-E23C-AEB940827845}"/>
              </a:ext>
            </a:extLst>
          </p:cNvPr>
          <p:cNvSpPr>
            <a:spLocks noGrp="1"/>
          </p:cNvSpPr>
          <p:nvPr>
            <p:ph type="title"/>
          </p:nvPr>
        </p:nvSpPr>
        <p:spPr/>
        <p:txBody>
          <a:bodyPr/>
          <a:lstStyle/>
          <a:p>
            <a:r>
              <a:rPr lang="en-US" dirty="0"/>
              <a:t>Challenge 1 - Introduction</a:t>
            </a:r>
          </a:p>
        </p:txBody>
      </p:sp>
      <p:sp>
        <p:nvSpPr>
          <p:cNvPr id="5" name="Text Placeholder 4">
            <a:extLst>
              <a:ext uri="{FF2B5EF4-FFF2-40B4-BE49-F238E27FC236}">
                <a16:creationId xmlns:a16="http://schemas.microsoft.com/office/drawing/2014/main" id="{7715B291-D3A1-62B0-AD66-8C360C29719F}"/>
              </a:ext>
            </a:extLst>
          </p:cNvPr>
          <p:cNvSpPr>
            <a:spLocks noGrp="1"/>
          </p:cNvSpPr>
          <p:nvPr>
            <p:ph type="body" sz="quarter" idx="10"/>
          </p:nvPr>
        </p:nvSpPr>
        <p:spPr>
          <a:xfrm>
            <a:off x="586390" y="1434370"/>
            <a:ext cx="5954110" cy="3631763"/>
          </a:xfrm>
        </p:spPr>
        <p:txBody>
          <a:bodyPr/>
          <a:lstStyle/>
          <a:p>
            <a:pPr algn="just"/>
            <a:r>
              <a:rPr lang="en-US" sz="2000" dirty="0"/>
              <a:t>After you learn the basics about generative AI, tools, and models, it's time to start building AI applications using the power of </a:t>
            </a:r>
            <a:r>
              <a:rPr lang="en-US" sz="2000" b="1" dirty="0"/>
              <a:t>RAG (Retrieval Augmented Generation). </a:t>
            </a:r>
            <a:r>
              <a:rPr lang="en-US" sz="2000" dirty="0"/>
              <a:t>🤖 + 📚 = 🔥</a:t>
            </a:r>
          </a:p>
          <a:p>
            <a:pPr algn="just"/>
            <a:endParaRPr lang="en-US" sz="2000" dirty="0"/>
          </a:p>
          <a:p>
            <a:pPr algn="just"/>
            <a:r>
              <a:rPr lang="en-US" sz="2000" dirty="0"/>
              <a:t>In this Hackathon, you will go through a series of challenges to learn how to build RAG apps on top of the Azure platform. </a:t>
            </a:r>
          </a:p>
          <a:p>
            <a:pPr algn="just"/>
            <a:endParaRPr lang="en-US" sz="2000" dirty="0"/>
          </a:p>
          <a:p>
            <a:pPr algn="just"/>
            <a:r>
              <a:rPr lang="en-US" sz="2000" dirty="0"/>
              <a:t>At the end, you will produce a complete application ready to scale using an agentic multi-model RAG.</a:t>
            </a:r>
          </a:p>
        </p:txBody>
      </p:sp>
      <p:sp>
        <p:nvSpPr>
          <p:cNvPr id="12" name="Rectangle: Rounded Corners 11">
            <a:extLst>
              <a:ext uri="{FF2B5EF4-FFF2-40B4-BE49-F238E27FC236}">
                <a16:creationId xmlns:a16="http://schemas.microsoft.com/office/drawing/2014/main" id="{B4E09FBC-310B-56F0-0B38-99A3F628914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352FFEE9-5E77-D8FE-D307-DD86503CEC70}"/>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18BDF6B1-84AA-3E77-F323-B1BCA57E57B4}"/>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33FA36F6-8497-4A4D-A700-73C4BF8EC033}"/>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8729136C-E433-140E-846F-B1CB6C4CDC8F}"/>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0E0C83A7-3E94-E44F-203F-C2315844B65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C1B4748E-348F-FC95-5F48-C6B8F49A506C}"/>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B3C70A42-E10B-7657-85DD-369F081251F0}"/>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7217253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59370-65BA-9275-A6B6-B17042A123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F51600-F03F-1DE3-7D8C-C37F4E92999B}"/>
              </a:ext>
            </a:extLst>
          </p:cNvPr>
          <p:cNvSpPr>
            <a:spLocks noGrp="1"/>
          </p:cNvSpPr>
          <p:nvPr>
            <p:ph type="title"/>
          </p:nvPr>
        </p:nvSpPr>
        <p:spPr/>
        <p:txBody>
          <a:bodyPr/>
          <a:lstStyle/>
          <a:p>
            <a:r>
              <a:rPr lang="en-US" dirty="0"/>
              <a:t>Challenge 1 - Challenge</a:t>
            </a:r>
          </a:p>
        </p:txBody>
      </p:sp>
      <p:sp>
        <p:nvSpPr>
          <p:cNvPr id="3" name="Text Placeholder 2">
            <a:extLst>
              <a:ext uri="{FF2B5EF4-FFF2-40B4-BE49-F238E27FC236}">
                <a16:creationId xmlns:a16="http://schemas.microsoft.com/office/drawing/2014/main" id="{FCE5638C-C722-0E61-98E4-0758C3128C61}"/>
              </a:ext>
            </a:extLst>
          </p:cNvPr>
          <p:cNvSpPr>
            <a:spLocks noGrp="1"/>
          </p:cNvSpPr>
          <p:nvPr>
            <p:ph type="body" sz="quarter" idx="10"/>
          </p:nvPr>
        </p:nvSpPr>
        <p:spPr>
          <a:xfrm>
            <a:off x="586390" y="1434370"/>
            <a:ext cx="5846160" cy="3754874"/>
          </a:xfrm>
        </p:spPr>
        <p:txBody>
          <a:bodyPr/>
          <a:lstStyle/>
          <a:p>
            <a:r>
              <a:rPr lang="en-US" sz="2000" dirty="0"/>
              <a:t>This challenge is all related to Prepare your development environment and Deploy your initial infrastructure for the Hackathon.</a:t>
            </a:r>
          </a:p>
          <a:p>
            <a:r>
              <a:rPr lang="en-US" sz="2000" dirty="0"/>
              <a:t>The challenge is composed by the following steps:</a:t>
            </a:r>
          </a:p>
          <a:p>
            <a:endParaRPr lang="en-US" sz="2000" dirty="0"/>
          </a:p>
          <a:p>
            <a:r>
              <a:rPr lang="en-US" sz="2000" b="1" dirty="0"/>
              <a:t>Step 1:</a:t>
            </a:r>
            <a:r>
              <a:rPr lang="en-US" sz="2000" dirty="0"/>
              <a:t> Prepare your development environment</a:t>
            </a:r>
          </a:p>
          <a:p>
            <a:r>
              <a:rPr lang="en-US" sz="2000" b="1" dirty="0"/>
              <a:t>Step 2:</a:t>
            </a:r>
            <a:r>
              <a:rPr lang="en-US" sz="2000" dirty="0"/>
              <a:t> Deploy Azure AI Foundry resources</a:t>
            </a:r>
          </a:p>
          <a:p>
            <a:r>
              <a:rPr lang="en-US" sz="2000" b="1" dirty="0"/>
              <a:t>Step 3:</a:t>
            </a:r>
            <a:r>
              <a:rPr lang="en-US" sz="2000" dirty="0"/>
              <a:t> Update the ENV file with the necessary information</a:t>
            </a:r>
          </a:p>
          <a:p>
            <a:r>
              <a:rPr lang="en-US" sz="2000" b="1" dirty="0"/>
              <a:t>Step 4:</a:t>
            </a:r>
            <a:r>
              <a:rPr lang="en-US" sz="2000" dirty="0"/>
              <a:t> Deploy the final infrastructure (Optional - can be done later after Challenge 5)</a:t>
            </a:r>
          </a:p>
        </p:txBody>
      </p:sp>
      <p:sp>
        <p:nvSpPr>
          <p:cNvPr id="5" name="TextBox 4">
            <a:extLst>
              <a:ext uri="{FF2B5EF4-FFF2-40B4-BE49-F238E27FC236}">
                <a16:creationId xmlns:a16="http://schemas.microsoft.com/office/drawing/2014/main" id="{FBE7F81C-6BD8-BF9D-2845-14ABBB4CFAC9}"/>
              </a:ext>
            </a:extLst>
          </p:cNvPr>
          <p:cNvSpPr txBox="1"/>
          <p:nvPr/>
        </p:nvSpPr>
        <p:spPr>
          <a:xfrm>
            <a:off x="490187" y="6216134"/>
            <a:ext cx="9344025" cy="369332"/>
          </a:xfrm>
          <a:prstGeom prst="rect">
            <a:avLst/>
          </a:prstGeom>
          <a:noFill/>
        </p:spPr>
        <p:txBody>
          <a:bodyPr wrap="square">
            <a:spAutoFit/>
          </a:bodyPr>
          <a:lstStyle/>
          <a:p>
            <a:r>
              <a:rPr lang="en-US" b="1" dirty="0"/>
              <a:t>We **Strongly** recommend using devcontainer as your development environment </a:t>
            </a:r>
          </a:p>
        </p:txBody>
      </p:sp>
      <p:sp>
        <p:nvSpPr>
          <p:cNvPr id="13" name="Rectangle: Rounded Corners 12">
            <a:extLst>
              <a:ext uri="{FF2B5EF4-FFF2-40B4-BE49-F238E27FC236}">
                <a16:creationId xmlns:a16="http://schemas.microsoft.com/office/drawing/2014/main" id="{15F0388D-E937-C3B2-5E63-86CA1E026EC1}"/>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4" name="Rectangle: Rounded Corners 13">
            <a:extLst>
              <a:ext uri="{FF2B5EF4-FFF2-40B4-BE49-F238E27FC236}">
                <a16:creationId xmlns:a16="http://schemas.microsoft.com/office/drawing/2014/main" id="{0B863697-50CA-21E2-A176-CF67523EE5FD}"/>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5" name="Rectangle: Rounded Corners 14">
            <a:extLst>
              <a:ext uri="{FF2B5EF4-FFF2-40B4-BE49-F238E27FC236}">
                <a16:creationId xmlns:a16="http://schemas.microsoft.com/office/drawing/2014/main" id="{1F271BAA-8B76-C03C-97EE-BD25F7572B40}"/>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6" name="Rectangle: Rounded Corners 15">
            <a:extLst>
              <a:ext uri="{FF2B5EF4-FFF2-40B4-BE49-F238E27FC236}">
                <a16:creationId xmlns:a16="http://schemas.microsoft.com/office/drawing/2014/main" id="{34D617F9-27A9-8920-51BB-C8C82F7F328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7" name="Rectangle: Rounded Corners 16">
            <a:extLst>
              <a:ext uri="{FF2B5EF4-FFF2-40B4-BE49-F238E27FC236}">
                <a16:creationId xmlns:a16="http://schemas.microsoft.com/office/drawing/2014/main" id="{9B007F05-8F47-F1FB-2258-99C1C3BD3B96}"/>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8" name="Rectangle: Rounded Corners 17">
            <a:extLst>
              <a:ext uri="{FF2B5EF4-FFF2-40B4-BE49-F238E27FC236}">
                <a16:creationId xmlns:a16="http://schemas.microsoft.com/office/drawing/2014/main" id="{44DD3DE0-424B-FE60-0544-6C9D605ABEF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9" name="Rectangle: Rounded Corners 18">
            <a:extLst>
              <a:ext uri="{FF2B5EF4-FFF2-40B4-BE49-F238E27FC236}">
                <a16:creationId xmlns:a16="http://schemas.microsoft.com/office/drawing/2014/main" id="{2552D83B-AE9D-B081-9D63-F8B4410428A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20" name="Rectangle: Rounded Corners 19">
            <a:extLst>
              <a:ext uri="{FF2B5EF4-FFF2-40B4-BE49-F238E27FC236}">
                <a16:creationId xmlns:a16="http://schemas.microsoft.com/office/drawing/2014/main" id="{AD897F6D-ED84-A6ED-5CED-2D3D452BAFE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34467082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6E3EC-60FA-D1C2-D781-02BDF8874CB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5E7516-7246-2EEE-E430-06CBF7481CD1}"/>
              </a:ext>
            </a:extLst>
          </p:cNvPr>
          <p:cNvSpPr>
            <a:spLocks noGrp="1"/>
          </p:cNvSpPr>
          <p:nvPr>
            <p:ph type="title"/>
          </p:nvPr>
        </p:nvSpPr>
        <p:spPr/>
        <p:txBody>
          <a:bodyPr/>
          <a:lstStyle/>
          <a:p>
            <a:r>
              <a:rPr lang="en-US" dirty="0"/>
              <a:t>Challenge 1 – Success Criteria</a:t>
            </a:r>
          </a:p>
        </p:txBody>
      </p:sp>
      <p:sp>
        <p:nvSpPr>
          <p:cNvPr id="5" name="Text Placeholder 4">
            <a:extLst>
              <a:ext uri="{FF2B5EF4-FFF2-40B4-BE49-F238E27FC236}">
                <a16:creationId xmlns:a16="http://schemas.microsoft.com/office/drawing/2014/main" id="{D96AA7C2-D9EB-39BB-3D24-0F5A40AC6D31}"/>
              </a:ext>
            </a:extLst>
          </p:cNvPr>
          <p:cNvSpPr>
            <a:spLocks noGrp="1"/>
          </p:cNvSpPr>
          <p:nvPr>
            <p:ph type="body" sz="quarter" idx="10"/>
          </p:nvPr>
        </p:nvSpPr>
        <p:spPr>
          <a:xfrm>
            <a:off x="588263" y="2598003"/>
            <a:ext cx="5693760" cy="1661993"/>
          </a:xfrm>
        </p:spPr>
        <p:txBody>
          <a:bodyPr/>
          <a:lstStyle/>
          <a:p>
            <a:pPr marL="342900" indent="-342900">
              <a:buFont typeface="Arial" panose="020B0604020202020204" pitchFamily="34" charset="0"/>
              <a:buChar char="•"/>
            </a:pPr>
            <a:r>
              <a:rPr lang="en-US" sz="2000" dirty="0"/>
              <a:t>You have prepared your development environment using </a:t>
            </a:r>
            <a:r>
              <a:rPr lang="en-US" sz="2000" dirty="0" err="1"/>
              <a:t>devcontainers</a:t>
            </a:r>
            <a:r>
              <a:rPr lang="en-US" sz="2000" dirty="0"/>
              <a:t>.</a:t>
            </a:r>
          </a:p>
          <a:p>
            <a:pPr marL="342900" indent="-342900">
              <a:buFont typeface="Arial" panose="020B0604020202020204" pitchFamily="34" charset="0"/>
              <a:buChar char="•"/>
            </a:pPr>
            <a:r>
              <a:rPr lang="en-US" sz="2000" dirty="0"/>
              <a:t>You have created a new environment in Python and installed the required libraries.</a:t>
            </a:r>
          </a:p>
          <a:p>
            <a:pPr marL="342900" indent="-342900">
              <a:buFont typeface="Arial" panose="020B0604020202020204" pitchFamily="34" charset="0"/>
              <a:buChar char="•"/>
            </a:pPr>
            <a:r>
              <a:rPr lang="en-US" sz="2000" dirty="0"/>
              <a:t>You have deployed Azure AI Studio resources.</a:t>
            </a:r>
          </a:p>
        </p:txBody>
      </p:sp>
      <p:sp>
        <p:nvSpPr>
          <p:cNvPr id="12" name="Rectangle: Rounded Corners 11">
            <a:extLst>
              <a:ext uri="{FF2B5EF4-FFF2-40B4-BE49-F238E27FC236}">
                <a16:creationId xmlns:a16="http://schemas.microsoft.com/office/drawing/2014/main" id="{0BD99307-713B-D2B3-F73B-2537CE42553F}"/>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13" name="Rectangle: Rounded Corners 12">
            <a:extLst>
              <a:ext uri="{FF2B5EF4-FFF2-40B4-BE49-F238E27FC236}">
                <a16:creationId xmlns:a16="http://schemas.microsoft.com/office/drawing/2014/main" id="{C259470A-0410-94F6-99FB-F4F3D4619374}"/>
              </a:ext>
            </a:extLst>
          </p:cNvPr>
          <p:cNvSpPr/>
          <p:nvPr/>
        </p:nvSpPr>
        <p:spPr bwMode="auto">
          <a:xfrm>
            <a:off x="8731251" y="1110152"/>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14" name="Rectangle: Rounded Corners 13">
            <a:extLst>
              <a:ext uri="{FF2B5EF4-FFF2-40B4-BE49-F238E27FC236}">
                <a16:creationId xmlns:a16="http://schemas.microsoft.com/office/drawing/2014/main" id="{6730E48D-AF23-F832-7004-AF1390FA3C12}"/>
              </a:ext>
            </a:extLst>
          </p:cNvPr>
          <p:cNvSpPr/>
          <p:nvPr/>
        </p:nvSpPr>
        <p:spPr bwMode="auto">
          <a:xfrm>
            <a:off x="8731251" y="1763104"/>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15" name="Rectangle: Rounded Corners 14">
            <a:extLst>
              <a:ext uri="{FF2B5EF4-FFF2-40B4-BE49-F238E27FC236}">
                <a16:creationId xmlns:a16="http://schemas.microsoft.com/office/drawing/2014/main" id="{943BAA95-619A-4886-7626-887BC10F8D95}"/>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16" name="Rectangle: Rounded Corners 15">
            <a:extLst>
              <a:ext uri="{FF2B5EF4-FFF2-40B4-BE49-F238E27FC236}">
                <a16:creationId xmlns:a16="http://schemas.microsoft.com/office/drawing/2014/main" id="{714B6325-6806-8C9C-CC93-408E0FD5AB2E}"/>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7" name="Rectangle: Rounded Corners 16">
            <a:extLst>
              <a:ext uri="{FF2B5EF4-FFF2-40B4-BE49-F238E27FC236}">
                <a16:creationId xmlns:a16="http://schemas.microsoft.com/office/drawing/2014/main" id="{84427310-9CBD-7CFF-2169-64B71E75D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8" name="Rectangle: Rounded Corners 17">
            <a:extLst>
              <a:ext uri="{FF2B5EF4-FFF2-40B4-BE49-F238E27FC236}">
                <a16:creationId xmlns:a16="http://schemas.microsoft.com/office/drawing/2014/main" id="{8FE71830-A070-286C-0E24-4904923487AA}"/>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9" name="Rectangle: Rounded Corners 18">
            <a:extLst>
              <a:ext uri="{FF2B5EF4-FFF2-40B4-BE49-F238E27FC236}">
                <a16:creationId xmlns:a16="http://schemas.microsoft.com/office/drawing/2014/main" id="{7D45EA65-0E70-0352-74F4-9A795621FC2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8744181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1A0A52-4668-613F-8941-3BEE433FB1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CE61AC5-F514-AE30-E690-2C77DCF7970E}"/>
              </a:ext>
            </a:extLst>
          </p:cNvPr>
          <p:cNvSpPr>
            <a:spLocks noGrp="1"/>
          </p:cNvSpPr>
          <p:nvPr>
            <p:ph type="title"/>
          </p:nvPr>
        </p:nvSpPr>
        <p:spPr/>
        <p:txBody>
          <a:bodyPr/>
          <a:lstStyle/>
          <a:p>
            <a:r>
              <a:rPr lang="en-US" dirty="0"/>
              <a:t>Challenge 2</a:t>
            </a:r>
          </a:p>
        </p:txBody>
      </p:sp>
      <p:sp>
        <p:nvSpPr>
          <p:cNvPr id="5" name="Text Placeholder 4">
            <a:extLst>
              <a:ext uri="{FF2B5EF4-FFF2-40B4-BE49-F238E27FC236}">
                <a16:creationId xmlns:a16="http://schemas.microsoft.com/office/drawing/2014/main" id="{FC732658-F332-6944-2923-60CD2318A130}"/>
              </a:ext>
            </a:extLst>
          </p:cNvPr>
          <p:cNvSpPr>
            <a:spLocks noGrp="1"/>
          </p:cNvSpPr>
          <p:nvPr>
            <p:ph type="body" sz="quarter" idx="12"/>
          </p:nvPr>
        </p:nvSpPr>
        <p:spPr>
          <a:xfrm>
            <a:off x="584200" y="3536951"/>
            <a:ext cx="4211735" cy="984885"/>
          </a:xfrm>
        </p:spPr>
        <p:txBody>
          <a:bodyPr/>
          <a:lstStyle/>
          <a:p>
            <a:r>
              <a:rPr lang="en-US" sz="3200" b="1" dirty="0">
                <a:latin typeface="+mj-lt"/>
              </a:rPr>
              <a:t>Play with Azure AI Foundry</a:t>
            </a:r>
          </a:p>
        </p:txBody>
      </p:sp>
    </p:spTree>
    <p:extLst>
      <p:ext uri="{BB962C8B-B14F-4D97-AF65-F5344CB8AC3E}">
        <p14:creationId xmlns:p14="http://schemas.microsoft.com/office/powerpoint/2010/main" val="139443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1BD41-0027-0CEF-C57E-8BC5ADBB6B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803B7B-45C9-77D2-6706-5FA1E8CEAC9B}"/>
              </a:ext>
            </a:extLst>
          </p:cNvPr>
          <p:cNvSpPr>
            <a:spLocks noGrp="1"/>
          </p:cNvSpPr>
          <p:nvPr>
            <p:ph type="title"/>
          </p:nvPr>
        </p:nvSpPr>
        <p:spPr/>
        <p:txBody>
          <a:bodyPr/>
          <a:lstStyle/>
          <a:p>
            <a:r>
              <a:rPr lang="en-US" dirty="0"/>
              <a:t>Challenge 2 - Introduction</a:t>
            </a:r>
          </a:p>
        </p:txBody>
      </p:sp>
      <p:sp>
        <p:nvSpPr>
          <p:cNvPr id="5" name="Text Placeholder 4">
            <a:extLst>
              <a:ext uri="{FF2B5EF4-FFF2-40B4-BE49-F238E27FC236}">
                <a16:creationId xmlns:a16="http://schemas.microsoft.com/office/drawing/2014/main" id="{27B23BE1-89E7-2785-6E8A-D90DADE42A48}"/>
              </a:ext>
            </a:extLst>
          </p:cNvPr>
          <p:cNvSpPr>
            <a:spLocks noGrp="1"/>
          </p:cNvSpPr>
          <p:nvPr>
            <p:ph type="body" sz="quarter" idx="10"/>
          </p:nvPr>
        </p:nvSpPr>
        <p:spPr>
          <a:xfrm>
            <a:off x="586390" y="1434370"/>
            <a:ext cx="5903310" cy="4678204"/>
          </a:xfrm>
        </p:spPr>
        <p:txBody>
          <a:bodyPr/>
          <a:lstStyle/>
          <a:p>
            <a:r>
              <a:rPr lang="en-US" sz="2000" dirty="0"/>
              <a:t>In this challenge, you will interact with Azure AI Foundry, a web portal that consolidates various Azure AI services into a single, cohesive development environment. From here you will be able to deploy models and infer with the vanilla models in the Playground.</a:t>
            </a:r>
          </a:p>
          <a:p>
            <a:endParaRPr lang="en-US" sz="2000" dirty="0"/>
          </a:p>
          <a:p>
            <a:r>
              <a:rPr lang="en-US" sz="2000" dirty="0"/>
              <a:t>After that, you will add some of the data provided in the dataset and perform some queries to the models.</a:t>
            </a:r>
          </a:p>
          <a:p>
            <a:endParaRPr lang="en-US" sz="2000" dirty="0"/>
          </a:p>
          <a:p>
            <a:r>
              <a:rPr lang="en-US" sz="2000" dirty="0"/>
              <a:t>The two models that you will interact with are:</a:t>
            </a:r>
          </a:p>
          <a:p>
            <a:pPr marL="342900" indent="-342900">
              <a:buFont typeface="Arial" panose="020B0604020202020204" pitchFamily="34" charset="0"/>
              <a:buChar char="•"/>
            </a:pPr>
            <a:r>
              <a:rPr lang="en-US" sz="2000" dirty="0"/>
              <a:t>Azure OpenAI GPT4o</a:t>
            </a:r>
          </a:p>
          <a:p>
            <a:pPr marL="342900" indent="-342900">
              <a:buFont typeface="Arial" panose="020B0604020202020204" pitchFamily="34" charset="0"/>
              <a:buChar char="•"/>
            </a:pPr>
            <a:r>
              <a:rPr lang="en-US" sz="2000" dirty="0"/>
              <a:t>Phi-3-medium-128k-instruct (if available)</a:t>
            </a:r>
          </a:p>
        </p:txBody>
      </p:sp>
      <p:sp>
        <p:nvSpPr>
          <p:cNvPr id="2" name="Rectangle: Rounded Corners 1">
            <a:extLst>
              <a:ext uri="{FF2B5EF4-FFF2-40B4-BE49-F238E27FC236}">
                <a16:creationId xmlns:a16="http://schemas.microsoft.com/office/drawing/2014/main" id="{44285CEE-196A-DB78-EED7-6A6FCBAF098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9332A7B-EC75-753B-D3BF-34635657ACA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134BD3D4-E21B-CA98-8C16-92A04BB4D8D6}"/>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1D69312-68CC-47F7-C8C2-A734CA4D454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C50285E6-3E7E-DC5E-78C6-D4C00C2DE76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A563FE02-417C-6D52-B2BD-4AEC1B608542}"/>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B95B15A-0207-9454-C7C8-AA53FE55482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8495F-7B45-BDF3-F3CF-6E3A4E4B6DC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3469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D8897-1D00-01A5-38DD-05B3933572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6414E6-FD57-9C6E-E22C-83EF42180938}"/>
              </a:ext>
            </a:extLst>
          </p:cNvPr>
          <p:cNvSpPr>
            <a:spLocks noGrp="1"/>
          </p:cNvSpPr>
          <p:nvPr>
            <p:ph type="title"/>
          </p:nvPr>
        </p:nvSpPr>
        <p:spPr/>
        <p:txBody>
          <a:bodyPr/>
          <a:lstStyle/>
          <a:p>
            <a:r>
              <a:rPr lang="en-US" dirty="0"/>
              <a:t>Challenge 2 - Challenge</a:t>
            </a:r>
          </a:p>
        </p:txBody>
      </p:sp>
      <p:sp>
        <p:nvSpPr>
          <p:cNvPr id="3" name="Text Placeholder 2">
            <a:extLst>
              <a:ext uri="{FF2B5EF4-FFF2-40B4-BE49-F238E27FC236}">
                <a16:creationId xmlns:a16="http://schemas.microsoft.com/office/drawing/2014/main" id="{C7A9A8E7-853C-BB48-DE9C-C9D343605195}"/>
              </a:ext>
            </a:extLst>
          </p:cNvPr>
          <p:cNvSpPr>
            <a:spLocks noGrp="1"/>
          </p:cNvSpPr>
          <p:nvPr>
            <p:ph type="body" sz="quarter" idx="10"/>
          </p:nvPr>
        </p:nvSpPr>
        <p:spPr>
          <a:xfrm>
            <a:off x="586390" y="1434370"/>
            <a:ext cx="7084410" cy="4579715"/>
          </a:xfrm>
        </p:spPr>
        <p:txBody>
          <a:bodyPr/>
          <a:lstStyle/>
          <a:p>
            <a:r>
              <a:rPr lang="en-US" sz="2000" dirty="0"/>
              <a:t>This challenge focuses on using the Azure AI Foundry to interact with the models and the data provided in the dataset.</a:t>
            </a:r>
          </a:p>
          <a:p>
            <a:endParaRPr lang="en-US" sz="2000" dirty="0"/>
          </a:p>
          <a:p>
            <a:r>
              <a:rPr lang="en-US" sz="2000" dirty="0"/>
              <a:t>The challenge is composed of the following steps:</a:t>
            </a:r>
          </a:p>
          <a:p>
            <a:endParaRPr lang="en-US" sz="2000" dirty="0"/>
          </a:p>
          <a:p>
            <a:r>
              <a:rPr lang="en-US" sz="1800" b="1" dirty="0"/>
              <a:t>Step 1:</a:t>
            </a:r>
            <a:r>
              <a:rPr lang="en-US" sz="1800" dirty="0"/>
              <a:t> Create a Project in Azure AI Foundry</a:t>
            </a:r>
          </a:p>
          <a:p>
            <a:r>
              <a:rPr lang="en-US" sz="1800" b="1" dirty="0"/>
              <a:t>Step 2:</a:t>
            </a:r>
            <a:r>
              <a:rPr lang="en-US" sz="1800" dirty="0"/>
              <a:t> Deploy the required LLM Models</a:t>
            </a:r>
          </a:p>
          <a:p>
            <a:r>
              <a:rPr lang="en-US" sz="1800" b="1" dirty="0"/>
              <a:t>Step 3:</a:t>
            </a:r>
            <a:r>
              <a:rPr lang="en-US" sz="1800" dirty="0"/>
              <a:t> Use the Azure AI Foundry Playground with the vanilla models</a:t>
            </a:r>
          </a:p>
          <a:p>
            <a:r>
              <a:rPr lang="en-US" sz="1800" b="1" dirty="0"/>
              <a:t>Step 4:</a:t>
            </a:r>
            <a:r>
              <a:rPr lang="en-US" sz="1800" dirty="0"/>
              <a:t> Deploy the additional required services</a:t>
            </a:r>
          </a:p>
          <a:p>
            <a:r>
              <a:rPr lang="en-US" sz="1800" b="1" dirty="0"/>
              <a:t>Step 5:</a:t>
            </a:r>
            <a:r>
              <a:rPr lang="en-US" sz="1800" dirty="0"/>
              <a:t> Add some of the data provided in the dataset and perform some queries on the models</a:t>
            </a:r>
          </a:p>
          <a:p>
            <a:r>
              <a:rPr lang="en-US" sz="1800" b="1" dirty="0"/>
              <a:t>Step 6:</a:t>
            </a:r>
            <a:r>
              <a:rPr lang="en-US" sz="1800" dirty="0"/>
              <a:t> Use the Azure AI Foundry Playground with the new data</a:t>
            </a:r>
          </a:p>
        </p:txBody>
      </p:sp>
      <p:sp>
        <p:nvSpPr>
          <p:cNvPr id="4" name="Rectangle: Rounded Corners 3">
            <a:extLst>
              <a:ext uri="{FF2B5EF4-FFF2-40B4-BE49-F238E27FC236}">
                <a16:creationId xmlns:a16="http://schemas.microsoft.com/office/drawing/2014/main" id="{3F22EAFB-1CAA-2DA0-B8E1-B26B7678E60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8E447168-B344-AB15-C68B-2F63529891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5A0D0EB2-E5AB-BCD5-E84F-FB1D07DB529E}"/>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FF755548-5BE2-21CF-E224-0DA4E8F7AB01}"/>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F4B870D-C080-07FC-FB2A-34F7FD25320D}"/>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C8675CC9-3F8F-D3F4-0417-DC6559259887}"/>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8F2A13D-3E0A-F7B3-D016-1AA7432A80B7}"/>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8A02C6C-70A7-6C22-417D-191948EBD482}"/>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6003458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CA7C99-2894-63DD-B3FD-4E53671610C0}"/>
              </a:ext>
            </a:extLst>
          </p:cNvPr>
          <p:cNvSpPr>
            <a:spLocks noGrp="1"/>
          </p:cNvSpPr>
          <p:nvPr>
            <p:ph type="title"/>
          </p:nvPr>
        </p:nvSpPr>
        <p:spPr/>
        <p:txBody>
          <a:bodyPr/>
          <a:lstStyle/>
          <a:p>
            <a:r>
              <a:rPr lang="en-US" dirty="0"/>
              <a:t>Welcome to the It’s a RAG! Hackathon</a:t>
            </a:r>
          </a:p>
        </p:txBody>
      </p:sp>
      <p:sp>
        <p:nvSpPr>
          <p:cNvPr id="5" name="Text Placeholder 4">
            <a:extLst>
              <a:ext uri="{FF2B5EF4-FFF2-40B4-BE49-F238E27FC236}">
                <a16:creationId xmlns:a16="http://schemas.microsoft.com/office/drawing/2014/main" id="{5D1468A8-D6F8-5FFB-09D1-416432B6977D}"/>
              </a:ext>
            </a:extLst>
          </p:cNvPr>
          <p:cNvSpPr>
            <a:spLocks noGrp="1"/>
          </p:cNvSpPr>
          <p:nvPr>
            <p:ph type="body" sz="quarter" idx="10"/>
          </p:nvPr>
        </p:nvSpPr>
        <p:spPr>
          <a:xfrm>
            <a:off x="588263" y="2179427"/>
            <a:ext cx="11018520" cy="2499146"/>
          </a:xfrm>
        </p:spPr>
        <p:txBody>
          <a:bodyPr/>
          <a:lstStyle/>
          <a:p>
            <a:pPr marL="457200" indent="-457200">
              <a:buFont typeface="Arial" panose="020B0604020202020204" pitchFamily="34" charset="0"/>
              <a:buChar char="•"/>
            </a:pPr>
            <a:r>
              <a:rPr lang="en-US" dirty="0"/>
              <a:t>What is It’s a RAG! Hackathon?</a:t>
            </a:r>
          </a:p>
          <a:p>
            <a:pPr marL="457200" indent="-457200">
              <a:buFont typeface="Arial" panose="020B0604020202020204" pitchFamily="34" charset="0"/>
              <a:buChar char="•"/>
            </a:pPr>
            <a:r>
              <a:rPr lang="en-US" dirty="0"/>
              <a:t>What are the objectives?</a:t>
            </a:r>
          </a:p>
          <a:p>
            <a:pPr marL="457200" indent="-457200">
              <a:buFont typeface="Arial" panose="020B0604020202020204" pitchFamily="34" charset="0"/>
              <a:buChar char="•"/>
            </a:pPr>
            <a:r>
              <a:rPr lang="en-US" dirty="0"/>
              <a:t>What are the pre-requirements</a:t>
            </a:r>
          </a:p>
          <a:p>
            <a:pPr marL="457200" indent="-457200">
              <a:buFont typeface="Arial" panose="020B0604020202020204" pitchFamily="34" charset="0"/>
              <a:buChar char="•"/>
            </a:pPr>
            <a:r>
              <a:rPr lang="en-US" dirty="0"/>
              <a:t>Tips and Tricks to be successful</a:t>
            </a:r>
          </a:p>
          <a:p>
            <a:pPr marL="457200" indent="-457200">
              <a:buFont typeface="Arial" panose="020B0604020202020204" pitchFamily="34" charset="0"/>
              <a:buChar char="•"/>
            </a:pPr>
            <a:r>
              <a:rPr lang="en-US" dirty="0"/>
              <a:t>Challenges overview</a:t>
            </a:r>
          </a:p>
        </p:txBody>
      </p:sp>
    </p:spTree>
    <p:extLst>
      <p:ext uri="{BB962C8B-B14F-4D97-AF65-F5344CB8AC3E}">
        <p14:creationId xmlns:p14="http://schemas.microsoft.com/office/powerpoint/2010/main" val="193910548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48FDC-C1E1-AB3E-5CB9-FD5EB46B6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10E1FD2-4BDF-FA56-1B90-CFFDEA1A2FA5}"/>
              </a:ext>
            </a:extLst>
          </p:cNvPr>
          <p:cNvSpPr>
            <a:spLocks noGrp="1"/>
          </p:cNvSpPr>
          <p:nvPr>
            <p:ph type="title"/>
          </p:nvPr>
        </p:nvSpPr>
        <p:spPr/>
        <p:txBody>
          <a:bodyPr/>
          <a:lstStyle/>
          <a:p>
            <a:r>
              <a:rPr lang="en-US" dirty="0"/>
              <a:t>Challenge 2 – Success Criteria</a:t>
            </a:r>
          </a:p>
        </p:txBody>
      </p:sp>
      <p:sp>
        <p:nvSpPr>
          <p:cNvPr id="5" name="Text Placeholder 4">
            <a:extLst>
              <a:ext uri="{FF2B5EF4-FFF2-40B4-BE49-F238E27FC236}">
                <a16:creationId xmlns:a16="http://schemas.microsoft.com/office/drawing/2014/main" id="{944AFCCF-5982-0B66-DBFC-8369FC43B679}"/>
              </a:ext>
            </a:extLst>
          </p:cNvPr>
          <p:cNvSpPr>
            <a:spLocks noGrp="1"/>
          </p:cNvSpPr>
          <p:nvPr>
            <p:ph type="body" sz="quarter" idx="10"/>
          </p:nvPr>
        </p:nvSpPr>
        <p:spPr>
          <a:xfrm>
            <a:off x="586389" y="1520785"/>
            <a:ext cx="5985860" cy="1908215"/>
          </a:xfrm>
        </p:spPr>
        <p:txBody>
          <a:bodyPr/>
          <a:lstStyle/>
          <a:p>
            <a:pPr marL="342900" indent="-342900">
              <a:buFont typeface="Arial" panose="020B0604020202020204" pitchFamily="34" charset="0"/>
              <a:buChar char="•"/>
            </a:pPr>
            <a:r>
              <a:rPr lang="en-US" sz="2000" dirty="0"/>
              <a:t>You have the Azure AI Studio fully operational with vanilla models and with the ability of adding your own data.</a:t>
            </a:r>
          </a:p>
          <a:p>
            <a:pPr marL="342900" indent="-342900">
              <a:buFont typeface="Arial" panose="020B0604020202020204" pitchFamily="34" charset="0"/>
              <a:buChar char="•"/>
            </a:pPr>
            <a:r>
              <a:rPr lang="en-US" sz="2000" dirty="0"/>
              <a:t>You have answered all the questions provided and are able to explain the behavior to the coaches.</a:t>
            </a:r>
          </a:p>
        </p:txBody>
      </p:sp>
      <p:pic>
        <p:nvPicPr>
          <p:cNvPr id="3" name="Picture 2">
            <a:extLst>
              <a:ext uri="{FF2B5EF4-FFF2-40B4-BE49-F238E27FC236}">
                <a16:creationId xmlns:a16="http://schemas.microsoft.com/office/drawing/2014/main" id="{A4BF9C34-ABE4-8822-590D-B2BED8119240}"/>
              </a:ext>
            </a:extLst>
          </p:cNvPr>
          <p:cNvPicPr>
            <a:picLocks noChangeAspect="1"/>
          </p:cNvPicPr>
          <p:nvPr/>
        </p:nvPicPr>
        <p:blipFill>
          <a:blip r:embed="rId2"/>
          <a:stretch>
            <a:fillRect/>
          </a:stretch>
        </p:blipFill>
        <p:spPr>
          <a:xfrm>
            <a:off x="586389" y="3873501"/>
            <a:ext cx="5928377" cy="2560364"/>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B18AEB97-4AB5-957E-4475-F23F2E3605A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52442503-525E-7566-6D6E-7B7726F1AF2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8D6F3FBF-F594-DEA0-EEB0-787911868FDD}"/>
              </a:ext>
            </a:extLst>
          </p:cNvPr>
          <p:cNvSpPr/>
          <p:nvPr/>
        </p:nvSpPr>
        <p:spPr bwMode="auto">
          <a:xfrm>
            <a:off x="8731251" y="1763104"/>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D3F537A-D678-E8DB-AA3D-4D627BE37518}"/>
              </a:ext>
            </a:extLst>
          </p:cNvPr>
          <p:cNvSpPr/>
          <p:nvPr/>
        </p:nvSpPr>
        <p:spPr bwMode="auto">
          <a:xfrm>
            <a:off x="8731250" y="2416056"/>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1524BD7C-9351-23AB-BCF4-F9CDB8730AD5}"/>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6F6F8101-0E46-0CCC-7A05-07BA44AB709E}"/>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E99FCE28-5316-F9F4-7B3F-09982EE55860}"/>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83783D1-2BCF-4851-EEA7-A96570917D4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3647928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F37E8-812C-303F-CAF2-E3872DF026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6895843-D14D-BF16-F19B-8FF7A8B86C42}"/>
              </a:ext>
            </a:extLst>
          </p:cNvPr>
          <p:cNvSpPr>
            <a:spLocks noGrp="1"/>
          </p:cNvSpPr>
          <p:nvPr>
            <p:ph type="title"/>
          </p:nvPr>
        </p:nvSpPr>
        <p:spPr/>
        <p:txBody>
          <a:bodyPr/>
          <a:lstStyle/>
          <a:p>
            <a:r>
              <a:rPr lang="en-US" dirty="0"/>
              <a:t>Challenge 3</a:t>
            </a:r>
          </a:p>
        </p:txBody>
      </p:sp>
      <p:sp>
        <p:nvSpPr>
          <p:cNvPr id="5" name="Text Placeholder 4">
            <a:extLst>
              <a:ext uri="{FF2B5EF4-FFF2-40B4-BE49-F238E27FC236}">
                <a16:creationId xmlns:a16="http://schemas.microsoft.com/office/drawing/2014/main" id="{E572FFF7-0404-3508-7B28-63F092A0FA47}"/>
              </a:ext>
            </a:extLst>
          </p:cNvPr>
          <p:cNvSpPr>
            <a:spLocks noGrp="1"/>
          </p:cNvSpPr>
          <p:nvPr>
            <p:ph type="body" sz="quarter" idx="12"/>
          </p:nvPr>
        </p:nvSpPr>
        <p:spPr>
          <a:xfrm>
            <a:off x="584200" y="3686842"/>
            <a:ext cx="4211735" cy="492443"/>
          </a:xfrm>
        </p:spPr>
        <p:txBody>
          <a:bodyPr/>
          <a:lstStyle/>
          <a:p>
            <a:r>
              <a:rPr lang="en-US" sz="3200" b="1" dirty="0">
                <a:latin typeface="+mj-lt"/>
              </a:rPr>
              <a:t>Start Coding</a:t>
            </a:r>
          </a:p>
        </p:txBody>
      </p:sp>
    </p:spTree>
    <p:extLst>
      <p:ext uri="{BB962C8B-B14F-4D97-AF65-F5344CB8AC3E}">
        <p14:creationId xmlns:p14="http://schemas.microsoft.com/office/powerpoint/2010/main" val="16894469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807DF-8748-DB41-0461-0C1709B7536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ED24CA-B493-19E9-EA34-0A22A0EAEFF3}"/>
              </a:ext>
            </a:extLst>
          </p:cNvPr>
          <p:cNvSpPr>
            <a:spLocks noGrp="1"/>
          </p:cNvSpPr>
          <p:nvPr>
            <p:ph type="title"/>
          </p:nvPr>
        </p:nvSpPr>
        <p:spPr/>
        <p:txBody>
          <a:bodyPr/>
          <a:lstStyle/>
          <a:p>
            <a:r>
              <a:rPr lang="en-US" dirty="0"/>
              <a:t>Challenge 3 - Introduction</a:t>
            </a:r>
          </a:p>
        </p:txBody>
      </p:sp>
      <p:sp>
        <p:nvSpPr>
          <p:cNvPr id="5" name="Text Placeholder 4">
            <a:extLst>
              <a:ext uri="{FF2B5EF4-FFF2-40B4-BE49-F238E27FC236}">
                <a16:creationId xmlns:a16="http://schemas.microsoft.com/office/drawing/2014/main" id="{04B1CFA8-A40D-872D-038C-F6CCA39B67F9}"/>
              </a:ext>
            </a:extLst>
          </p:cNvPr>
          <p:cNvSpPr>
            <a:spLocks noGrp="1"/>
          </p:cNvSpPr>
          <p:nvPr>
            <p:ph type="body" sz="quarter" idx="10"/>
          </p:nvPr>
        </p:nvSpPr>
        <p:spPr>
          <a:xfrm>
            <a:off x="586390" y="1434370"/>
            <a:ext cx="6665310" cy="1969770"/>
          </a:xfrm>
        </p:spPr>
        <p:txBody>
          <a:bodyPr/>
          <a:lstStyle/>
          <a:p>
            <a:r>
              <a:rPr lang="en-US" sz="2000" dirty="0"/>
              <a:t>In this challenge, you will interact with a Jupyter Notebook and interact with the models using Python and APIs.</a:t>
            </a:r>
          </a:p>
          <a:p>
            <a:endParaRPr lang="en-US" sz="2000" dirty="0"/>
          </a:p>
          <a:p>
            <a:r>
              <a:rPr lang="en-US" sz="2000" dirty="0"/>
              <a:t>In the first part, you will perform some inferences with the vanilla models, you will add some of the data provided in the dataset and perform some queries to the models.</a:t>
            </a:r>
          </a:p>
        </p:txBody>
      </p:sp>
      <p:pic>
        <p:nvPicPr>
          <p:cNvPr id="9" name="Picture 8">
            <a:extLst>
              <a:ext uri="{FF2B5EF4-FFF2-40B4-BE49-F238E27FC236}">
                <a16:creationId xmlns:a16="http://schemas.microsoft.com/office/drawing/2014/main" id="{81088790-68E4-F1CE-2162-F7CAF6EE8AEF}"/>
              </a:ext>
            </a:extLst>
          </p:cNvPr>
          <p:cNvPicPr>
            <a:picLocks noChangeAspect="1"/>
          </p:cNvPicPr>
          <p:nvPr/>
        </p:nvPicPr>
        <p:blipFill>
          <a:blip r:embed="rId2"/>
          <a:stretch>
            <a:fillRect/>
          </a:stretch>
        </p:blipFill>
        <p:spPr>
          <a:xfrm>
            <a:off x="1723527" y="3827312"/>
            <a:ext cx="3908435" cy="264952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724E7005-6029-50F2-4F34-8EA5E187CB9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8CD6A350-A96C-19AD-FE06-887EDCE0295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BFEF1DDA-3C35-0BDE-38D2-F08646BDE5BE}"/>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32C32C0E-3003-1883-6EC7-5EDC05F514A6}"/>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B2B9EC46-2AB2-F99F-E08D-7E7D7A86B898}"/>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256F0C7-ABCE-0249-C5E1-72BA73FCC08A}"/>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24B14CBE-1444-485C-D2E7-C7EBAF94DC75}"/>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C6313BF6-3E87-84B7-ABB0-5643F905F8B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9347659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7F310-2597-0281-8D36-4DB3182BF9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2A263E-0D3C-B0C5-7FC3-D2924FA02804}"/>
              </a:ext>
            </a:extLst>
          </p:cNvPr>
          <p:cNvSpPr>
            <a:spLocks noGrp="1"/>
          </p:cNvSpPr>
          <p:nvPr>
            <p:ph type="title"/>
          </p:nvPr>
        </p:nvSpPr>
        <p:spPr/>
        <p:txBody>
          <a:bodyPr/>
          <a:lstStyle/>
          <a:p>
            <a:r>
              <a:rPr lang="en-US" dirty="0"/>
              <a:t>Challenge 3 - Challenge</a:t>
            </a:r>
          </a:p>
        </p:txBody>
      </p:sp>
      <p:sp>
        <p:nvSpPr>
          <p:cNvPr id="3" name="Text Placeholder 2">
            <a:extLst>
              <a:ext uri="{FF2B5EF4-FFF2-40B4-BE49-F238E27FC236}">
                <a16:creationId xmlns:a16="http://schemas.microsoft.com/office/drawing/2014/main" id="{CB253947-4F9E-C8A2-A3D6-FA4D963B4EB4}"/>
              </a:ext>
            </a:extLst>
          </p:cNvPr>
          <p:cNvSpPr>
            <a:spLocks noGrp="1"/>
          </p:cNvSpPr>
          <p:nvPr>
            <p:ph type="body" sz="quarter" idx="10"/>
          </p:nvPr>
        </p:nvSpPr>
        <p:spPr>
          <a:xfrm>
            <a:off x="588263" y="1631220"/>
            <a:ext cx="6246210" cy="2502630"/>
          </a:xfrm>
        </p:spPr>
        <p:txBody>
          <a:bodyPr/>
          <a:lstStyle/>
          <a:p>
            <a:pPr marL="342900" indent="-342900">
              <a:buFont typeface="Arial" panose="020B0604020202020204" pitchFamily="34" charset="0"/>
              <a:buChar char="•"/>
            </a:pPr>
            <a:r>
              <a:rPr lang="en-US" sz="2000" dirty="0"/>
              <a:t>Open the Jupyter Notebook provided</a:t>
            </a:r>
          </a:p>
          <a:p>
            <a:pPr marL="342900" indent="-342900">
              <a:buFont typeface="Arial" panose="020B0604020202020204" pitchFamily="34" charset="0"/>
              <a:buChar char="•"/>
            </a:pPr>
            <a:r>
              <a:rPr lang="en-US" sz="2000" dirty="0"/>
              <a:t>Follow the instructions in the notebook to complete the challenge</a:t>
            </a:r>
          </a:p>
          <a:p>
            <a:pPr marL="571500" lvl="1" indent="-342900">
              <a:buFont typeface="Arial" panose="020B0604020202020204" pitchFamily="34" charset="0"/>
              <a:buChar char="•"/>
            </a:pPr>
            <a:r>
              <a:rPr lang="en-US" dirty="0"/>
              <a:t>Play with the vanilla models</a:t>
            </a:r>
          </a:p>
          <a:p>
            <a:pPr marL="571500" lvl="1" indent="-342900">
              <a:buFont typeface="Arial" panose="020B0604020202020204" pitchFamily="34" charset="0"/>
              <a:buChar char="•"/>
            </a:pPr>
            <a:r>
              <a:rPr lang="en-US" dirty="0"/>
              <a:t>Add some of the data provided in the dataset and perform some queries to the models</a:t>
            </a:r>
          </a:p>
        </p:txBody>
      </p:sp>
      <p:pic>
        <p:nvPicPr>
          <p:cNvPr id="7" name="Picture 6">
            <a:extLst>
              <a:ext uri="{FF2B5EF4-FFF2-40B4-BE49-F238E27FC236}">
                <a16:creationId xmlns:a16="http://schemas.microsoft.com/office/drawing/2014/main" id="{ABA26C89-C1F3-AE07-1C89-D5331E2769A2}"/>
              </a:ext>
            </a:extLst>
          </p:cNvPr>
          <p:cNvPicPr>
            <a:picLocks noChangeAspect="1"/>
          </p:cNvPicPr>
          <p:nvPr/>
        </p:nvPicPr>
        <p:blipFill>
          <a:blip r:embed="rId2"/>
          <a:stretch>
            <a:fillRect/>
          </a:stretch>
        </p:blipFill>
        <p:spPr>
          <a:xfrm>
            <a:off x="588263" y="4587917"/>
            <a:ext cx="6168137" cy="1110265"/>
          </a:xfrm>
          <a:prstGeom prst="rect">
            <a:avLst/>
          </a:prstGeom>
        </p:spPr>
      </p:pic>
      <p:sp>
        <p:nvSpPr>
          <p:cNvPr id="4" name="Rectangle: Rounded Corners 3">
            <a:extLst>
              <a:ext uri="{FF2B5EF4-FFF2-40B4-BE49-F238E27FC236}">
                <a16:creationId xmlns:a16="http://schemas.microsoft.com/office/drawing/2014/main" id="{E7A75992-93BB-0C88-74E5-0C434B201CB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C6360BE0-F789-50F6-B994-4F380711BEE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4411BB62-BD28-09ED-D612-253DF4B1F49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0EB1E0C-54B1-2E4C-7CDA-EADF26600FC3}"/>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23562B1-D57D-CDC1-0704-277E93BE0D04}"/>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1EF1810F-B09D-384C-B965-398A755CDA79}"/>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39BB6049-C554-8192-A459-65C322E66734}"/>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8D5F457-F123-7865-B4BE-759D208D18E7}"/>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5046508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F37CDB-FB5D-4E1D-97D5-978C0F28CF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5B360A-5CC1-C9F9-6EC7-31111672B772}"/>
              </a:ext>
            </a:extLst>
          </p:cNvPr>
          <p:cNvSpPr>
            <a:spLocks noGrp="1"/>
          </p:cNvSpPr>
          <p:nvPr>
            <p:ph type="title"/>
          </p:nvPr>
        </p:nvSpPr>
        <p:spPr/>
        <p:txBody>
          <a:bodyPr/>
          <a:lstStyle/>
          <a:p>
            <a:r>
              <a:rPr lang="en-US" dirty="0"/>
              <a:t>Challenge 3 – Success Criteria</a:t>
            </a:r>
          </a:p>
        </p:txBody>
      </p:sp>
      <p:sp>
        <p:nvSpPr>
          <p:cNvPr id="5" name="Text Placeholder 4">
            <a:extLst>
              <a:ext uri="{FF2B5EF4-FFF2-40B4-BE49-F238E27FC236}">
                <a16:creationId xmlns:a16="http://schemas.microsoft.com/office/drawing/2014/main" id="{E9925853-0564-6BA6-ED55-887782B4885A}"/>
              </a:ext>
            </a:extLst>
          </p:cNvPr>
          <p:cNvSpPr>
            <a:spLocks noGrp="1"/>
          </p:cNvSpPr>
          <p:nvPr>
            <p:ph type="body" sz="quarter" idx="10"/>
          </p:nvPr>
        </p:nvSpPr>
        <p:spPr>
          <a:xfrm>
            <a:off x="586390" y="1434370"/>
            <a:ext cx="7274910" cy="1354217"/>
          </a:xfrm>
        </p:spPr>
        <p:txBody>
          <a:bodyPr/>
          <a:lstStyle/>
          <a:p>
            <a:pPr marL="342900" indent="-342900">
              <a:buFont typeface="Arial" panose="020B0604020202020204" pitchFamily="34" charset="0"/>
              <a:buChar char="•"/>
            </a:pPr>
            <a:r>
              <a:rPr lang="en-US" sz="2000" dirty="0"/>
              <a:t>You asked the same set of questions provided in Challenge 2. </a:t>
            </a:r>
          </a:p>
          <a:p>
            <a:pPr marL="342900" indent="-342900">
              <a:buFont typeface="Arial" panose="020B0604020202020204" pitchFamily="34" charset="0"/>
              <a:buChar char="•"/>
            </a:pPr>
            <a:r>
              <a:rPr lang="en-US" sz="2000" dirty="0"/>
              <a:t>You have the answers provided by the vanilla models.</a:t>
            </a:r>
          </a:p>
          <a:p>
            <a:pPr marL="342900" indent="-342900">
              <a:buFont typeface="Arial" panose="020B0604020202020204" pitchFamily="34" charset="0"/>
              <a:buChar char="•"/>
            </a:pPr>
            <a:r>
              <a:rPr lang="en-US" sz="2000" dirty="0"/>
              <a:t>You have answers provided by the RAG. If the answer was not in the context provided, the solution report is "</a:t>
            </a:r>
            <a:r>
              <a:rPr lang="en-US" sz="2000" b="1" dirty="0"/>
              <a:t>I don't know</a:t>
            </a:r>
            <a:r>
              <a:rPr lang="en-US" sz="2000" dirty="0"/>
              <a:t>".</a:t>
            </a:r>
          </a:p>
        </p:txBody>
      </p:sp>
      <p:pic>
        <p:nvPicPr>
          <p:cNvPr id="1026" name="Picture 2" descr="I Can Level Up By Staying Idle - Chapter 1 - WuxiaWorld">
            <a:extLst>
              <a:ext uri="{FF2B5EF4-FFF2-40B4-BE49-F238E27FC236}">
                <a16:creationId xmlns:a16="http://schemas.microsoft.com/office/drawing/2014/main" id="{1F22270B-D574-8E0D-3539-33F36E28B0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575" y="3143250"/>
            <a:ext cx="3257550" cy="32575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3394F326-A835-E13A-1460-D78D59AEA05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69148B20-08CF-EF82-2A2F-238F03E1BDC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E0ABE2FF-90A4-6201-14BC-48076C26CF6C}"/>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AAC0A43D-E3B4-7536-2D17-1EB856E57AC9}"/>
              </a:ext>
            </a:extLst>
          </p:cNvPr>
          <p:cNvSpPr/>
          <p:nvPr/>
        </p:nvSpPr>
        <p:spPr bwMode="auto">
          <a:xfrm>
            <a:off x="8731250" y="2416056"/>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D854A52-1984-A400-4FF8-9DA8C75720AA}"/>
              </a:ext>
            </a:extLst>
          </p:cNvPr>
          <p:cNvSpPr/>
          <p:nvPr/>
        </p:nvSpPr>
        <p:spPr bwMode="auto">
          <a:xfrm>
            <a:off x="8731252" y="3069008"/>
            <a:ext cx="3295517"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B50F9EED-A943-F8A7-2E8E-76F7743B5E6F}"/>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DCC77277-30E4-AB1E-3DC3-E1765161EC76}"/>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3D02981B-C620-213F-A15A-347070C99D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0728190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7588F-3556-FFDF-57DD-D422C0080F2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1A8B-62CB-A1EA-AC24-92A9BE0AE1C8}"/>
              </a:ext>
            </a:extLst>
          </p:cNvPr>
          <p:cNvSpPr>
            <a:spLocks noGrp="1"/>
          </p:cNvSpPr>
          <p:nvPr>
            <p:ph type="title"/>
          </p:nvPr>
        </p:nvSpPr>
        <p:spPr/>
        <p:txBody>
          <a:bodyPr/>
          <a:lstStyle/>
          <a:p>
            <a:r>
              <a:rPr lang="en-US" dirty="0"/>
              <a:t>Challenge 4</a:t>
            </a:r>
          </a:p>
        </p:txBody>
      </p:sp>
      <p:sp>
        <p:nvSpPr>
          <p:cNvPr id="5" name="Text Placeholder 4">
            <a:extLst>
              <a:ext uri="{FF2B5EF4-FFF2-40B4-BE49-F238E27FC236}">
                <a16:creationId xmlns:a16="http://schemas.microsoft.com/office/drawing/2014/main" id="{2FD1D63C-EDE5-5593-B99A-F7A7E3ADD30E}"/>
              </a:ext>
            </a:extLst>
          </p:cNvPr>
          <p:cNvSpPr>
            <a:spLocks noGrp="1"/>
          </p:cNvSpPr>
          <p:nvPr>
            <p:ph type="body" sz="quarter" idx="12"/>
          </p:nvPr>
        </p:nvSpPr>
        <p:spPr>
          <a:xfrm>
            <a:off x="584200" y="3536950"/>
            <a:ext cx="4211735" cy="1477328"/>
          </a:xfrm>
        </p:spPr>
        <p:txBody>
          <a:bodyPr/>
          <a:lstStyle/>
          <a:p>
            <a:r>
              <a:rPr lang="en-US" sz="3200" b="1" dirty="0">
                <a:latin typeface="+mj-lt"/>
              </a:rPr>
              <a:t>Advanced RAG with Azure AI Document Intelligence</a:t>
            </a:r>
          </a:p>
        </p:txBody>
      </p:sp>
    </p:spTree>
    <p:extLst>
      <p:ext uri="{BB962C8B-B14F-4D97-AF65-F5344CB8AC3E}">
        <p14:creationId xmlns:p14="http://schemas.microsoft.com/office/powerpoint/2010/main" val="343575096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2E4F0-5DDB-210B-19E4-1C4FDD773EB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FE1DE3-5308-0608-5082-C29CBFBC34B0}"/>
              </a:ext>
            </a:extLst>
          </p:cNvPr>
          <p:cNvSpPr>
            <a:spLocks noGrp="1"/>
          </p:cNvSpPr>
          <p:nvPr>
            <p:ph type="title"/>
          </p:nvPr>
        </p:nvSpPr>
        <p:spPr/>
        <p:txBody>
          <a:bodyPr/>
          <a:lstStyle/>
          <a:p>
            <a:r>
              <a:rPr lang="en-US" dirty="0"/>
              <a:t>Challenge 4 - Introduction</a:t>
            </a:r>
          </a:p>
        </p:txBody>
      </p:sp>
      <p:sp>
        <p:nvSpPr>
          <p:cNvPr id="5" name="Text Placeholder 4">
            <a:extLst>
              <a:ext uri="{FF2B5EF4-FFF2-40B4-BE49-F238E27FC236}">
                <a16:creationId xmlns:a16="http://schemas.microsoft.com/office/drawing/2014/main" id="{73B6D2A0-578B-094A-B347-5935C89E2DCC}"/>
              </a:ext>
            </a:extLst>
          </p:cNvPr>
          <p:cNvSpPr>
            <a:spLocks noGrp="1"/>
          </p:cNvSpPr>
          <p:nvPr>
            <p:ph type="body" sz="quarter" idx="10"/>
          </p:nvPr>
        </p:nvSpPr>
        <p:spPr>
          <a:xfrm>
            <a:off x="586390" y="1434370"/>
            <a:ext cx="5903310" cy="4191730"/>
          </a:xfrm>
        </p:spPr>
        <p:txBody>
          <a:bodyPr/>
          <a:lstStyle/>
          <a:p>
            <a:r>
              <a:rPr lang="en-US" sz="2000" dirty="0"/>
              <a:t>As the basic RAG could be a good exercise to understand the basic concepts, many documents in a real scenario, are not just text: they are a combination of text, images, tables, etc. </a:t>
            </a:r>
          </a:p>
          <a:p>
            <a:endParaRPr lang="en-US" sz="2000" dirty="0"/>
          </a:p>
          <a:p>
            <a:r>
              <a:rPr lang="en-US" sz="2000" dirty="0"/>
              <a:t>In this challenge, you will create a more advanced RAG application able to deal with these kinds of documents.</a:t>
            </a:r>
          </a:p>
          <a:p>
            <a:endParaRPr lang="en-US" sz="2000" dirty="0"/>
          </a:p>
          <a:p>
            <a:r>
              <a:rPr lang="en-US" sz="2000" dirty="0"/>
              <a:t>For this reason, you will use Azure AI Document Intelligence to extract the text, images, and tables from the documents and use them as input for the RAG model.</a:t>
            </a:r>
          </a:p>
        </p:txBody>
      </p:sp>
      <p:sp>
        <p:nvSpPr>
          <p:cNvPr id="2" name="Rectangle: Rounded Corners 1">
            <a:extLst>
              <a:ext uri="{FF2B5EF4-FFF2-40B4-BE49-F238E27FC236}">
                <a16:creationId xmlns:a16="http://schemas.microsoft.com/office/drawing/2014/main" id="{30016408-6FDA-0896-3254-1DF79A49DB2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E7B39646-F62A-B277-41F6-4A7964464154}"/>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AAC5500E-BB6C-E05E-6ACB-08F8166F68DD}"/>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E313D779-3F29-6BDF-7855-8D26AC43FF8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9D43B19D-0616-0A22-BF02-8B1B94277B6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1612C0F9-493B-7C97-1A88-8F7C61EE7FEC}"/>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116EBE8C-B778-8781-EA33-3F6A883DAD9B}"/>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9193F701-0E69-63F4-AD8A-E0E65B2AB3B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4890219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AA8FF-27C2-F6C9-ABC3-3D6985047E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637F41D-EA85-1837-743D-BD13D66D80C0}"/>
              </a:ext>
            </a:extLst>
          </p:cNvPr>
          <p:cNvSpPr>
            <a:spLocks noGrp="1"/>
          </p:cNvSpPr>
          <p:nvPr>
            <p:ph type="title"/>
          </p:nvPr>
        </p:nvSpPr>
        <p:spPr/>
        <p:txBody>
          <a:bodyPr/>
          <a:lstStyle/>
          <a:p>
            <a:r>
              <a:rPr lang="en-US" dirty="0"/>
              <a:t>Challenge 4 – ITSARAG Libraries</a:t>
            </a:r>
          </a:p>
        </p:txBody>
      </p:sp>
      <p:sp>
        <p:nvSpPr>
          <p:cNvPr id="5" name="Text Placeholder 4">
            <a:extLst>
              <a:ext uri="{FF2B5EF4-FFF2-40B4-BE49-F238E27FC236}">
                <a16:creationId xmlns:a16="http://schemas.microsoft.com/office/drawing/2014/main" id="{506A0802-CC7E-BC7C-8DD2-AAA51398FC8E}"/>
              </a:ext>
            </a:extLst>
          </p:cNvPr>
          <p:cNvSpPr>
            <a:spLocks noGrp="1"/>
          </p:cNvSpPr>
          <p:nvPr>
            <p:ph type="body" sz="quarter" idx="10"/>
          </p:nvPr>
        </p:nvSpPr>
        <p:spPr>
          <a:xfrm>
            <a:off x="586390" y="1434370"/>
            <a:ext cx="6760560" cy="1908215"/>
          </a:xfrm>
        </p:spPr>
        <p:txBody>
          <a:bodyPr/>
          <a:lstStyle/>
          <a:p>
            <a:r>
              <a:rPr lang="en-US" sz="2000" dirty="0"/>
              <a:t>Even if Langchain includes a document loader for Azure AI Document Intelligence, the implementation is basic and does not include all the features required for a complex advanced RAG.</a:t>
            </a:r>
          </a:p>
          <a:p>
            <a:r>
              <a:rPr lang="en-US" sz="2000" dirty="0"/>
              <a:t>For this reason, we provided an enhanced version of the Azure AI Document Intelligence Classes as well as the Text Splitters and a custom index that you can use in this challenge for the Advanced RAG.</a:t>
            </a:r>
          </a:p>
        </p:txBody>
      </p:sp>
      <p:pic>
        <p:nvPicPr>
          <p:cNvPr id="3" name="Picture 2">
            <a:extLst>
              <a:ext uri="{FF2B5EF4-FFF2-40B4-BE49-F238E27FC236}">
                <a16:creationId xmlns:a16="http://schemas.microsoft.com/office/drawing/2014/main" id="{88D35058-822E-AF7D-C7BC-A4F0DAAD0E25}"/>
              </a:ext>
            </a:extLst>
          </p:cNvPr>
          <p:cNvPicPr>
            <a:picLocks noChangeAspect="1"/>
          </p:cNvPicPr>
          <p:nvPr/>
        </p:nvPicPr>
        <p:blipFill>
          <a:blip r:embed="rId2"/>
          <a:stretch>
            <a:fillRect/>
          </a:stretch>
        </p:blipFill>
        <p:spPr>
          <a:xfrm>
            <a:off x="1303940" y="4220355"/>
            <a:ext cx="4952960" cy="2180445"/>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60509AEE-78AA-F037-1150-C9B0D0CC919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0A895D62-6499-B667-D2BB-E7A268DE360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FABFFC43-52F9-58DD-9EAF-E5A9FD166F6F}"/>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A05B71EB-452D-9786-80FF-A6E03C4E9F2D}"/>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3F96363E-59FA-6A63-2198-A410499F953E}"/>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050FB946-21D2-CCAD-668F-534D7F533B13}"/>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0C8F09EB-ABF7-6172-12C2-7466E60B6453}"/>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66B7713B-C3A1-E00D-A218-BF965566E3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71693437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C8C9A-D743-B623-1B45-EDA97EB6CF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6453CD-2B21-4C77-54A6-C6EE84952273}"/>
              </a:ext>
            </a:extLst>
          </p:cNvPr>
          <p:cNvSpPr>
            <a:spLocks noGrp="1"/>
          </p:cNvSpPr>
          <p:nvPr>
            <p:ph type="title"/>
          </p:nvPr>
        </p:nvSpPr>
        <p:spPr/>
        <p:txBody>
          <a:bodyPr/>
          <a:lstStyle/>
          <a:p>
            <a:r>
              <a:rPr lang="en-US" dirty="0"/>
              <a:t>Challenge 4 - Challenge</a:t>
            </a:r>
          </a:p>
        </p:txBody>
      </p:sp>
      <p:sp>
        <p:nvSpPr>
          <p:cNvPr id="3" name="Text Placeholder 2">
            <a:extLst>
              <a:ext uri="{FF2B5EF4-FFF2-40B4-BE49-F238E27FC236}">
                <a16:creationId xmlns:a16="http://schemas.microsoft.com/office/drawing/2014/main" id="{AAEAD370-3C90-65CD-E8C7-5B0ED894CEDA}"/>
              </a:ext>
            </a:extLst>
          </p:cNvPr>
          <p:cNvSpPr>
            <a:spLocks noGrp="1"/>
          </p:cNvSpPr>
          <p:nvPr>
            <p:ph type="body" sz="quarter" idx="10"/>
          </p:nvPr>
        </p:nvSpPr>
        <p:spPr>
          <a:xfrm>
            <a:off x="588263" y="2013228"/>
            <a:ext cx="6106510" cy="2831544"/>
          </a:xfrm>
        </p:spPr>
        <p:txBody>
          <a:bodyPr/>
          <a:lstStyle/>
          <a:p>
            <a:r>
              <a:rPr lang="en-US" sz="2000" dirty="0"/>
              <a:t>This challenge is divided into two parts:</a:t>
            </a:r>
          </a:p>
          <a:p>
            <a:endParaRPr lang="en-US" sz="2000" dirty="0"/>
          </a:p>
          <a:p>
            <a:r>
              <a:rPr lang="en-US" sz="2000" b="1" dirty="0"/>
              <a:t>Part 1</a:t>
            </a:r>
            <a:endParaRPr lang="en-US" sz="2000" dirty="0"/>
          </a:p>
          <a:p>
            <a:pPr marL="342900" indent="-342900">
              <a:buFont typeface="Arial" panose="020B0604020202020204" pitchFamily="34" charset="0"/>
              <a:buChar char="•"/>
            </a:pPr>
            <a:r>
              <a:rPr lang="en-US" sz="2000" dirty="0"/>
              <a:t>Create the required additional resources</a:t>
            </a:r>
          </a:p>
          <a:p>
            <a:endParaRPr lang="en-US" sz="2000" dirty="0"/>
          </a:p>
          <a:p>
            <a:r>
              <a:rPr lang="en-US" sz="2000" b="1" dirty="0"/>
              <a:t>Part 2</a:t>
            </a:r>
          </a:p>
          <a:p>
            <a:pPr marL="342900" indent="-342900">
              <a:buFont typeface="Arial" panose="020B0604020202020204" pitchFamily="34" charset="0"/>
              <a:buChar char="•"/>
            </a:pPr>
            <a:r>
              <a:rPr lang="en-US" sz="2000" dirty="0"/>
              <a:t>Create the Advanced RAG solution in a notebook using the provided custom modules</a:t>
            </a:r>
          </a:p>
        </p:txBody>
      </p:sp>
      <p:sp>
        <p:nvSpPr>
          <p:cNvPr id="4" name="Rectangle: Rounded Corners 3">
            <a:extLst>
              <a:ext uri="{FF2B5EF4-FFF2-40B4-BE49-F238E27FC236}">
                <a16:creationId xmlns:a16="http://schemas.microsoft.com/office/drawing/2014/main" id="{6B8F1343-AD57-1E40-8F41-9C451DE7117D}"/>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59902454-3082-A359-C898-EF74491F13C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98EBEE8-09B3-7E43-6B00-360C31DF7ED4}"/>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F0CBB4B-7C7F-F533-9E76-5571EABD30A6}"/>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06672624-698F-8771-A9B6-D57E6B7493FF}"/>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DE0321A-7656-96D2-C8E0-BF51EF90A836}"/>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85769585-AD2B-0626-B942-BD4E49E76121}"/>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718FE5DA-AA5A-FF01-D20A-FD42FE9B430C}"/>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1056030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D8862C-2F84-4E54-EC8B-4D0836C452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1FCE05-820D-7244-5D09-6E2268D7F9B5}"/>
              </a:ext>
            </a:extLst>
          </p:cNvPr>
          <p:cNvSpPr>
            <a:spLocks noGrp="1"/>
          </p:cNvSpPr>
          <p:nvPr>
            <p:ph type="title"/>
          </p:nvPr>
        </p:nvSpPr>
        <p:spPr/>
        <p:txBody>
          <a:bodyPr/>
          <a:lstStyle/>
          <a:p>
            <a:r>
              <a:rPr lang="en-US" dirty="0"/>
              <a:t>Challenge 4 – Success Criteria</a:t>
            </a:r>
          </a:p>
        </p:txBody>
      </p:sp>
      <p:sp>
        <p:nvSpPr>
          <p:cNvPr id="5" name="Text Placeholder 4">
            <a:extLst>
              <a:ext uri="{FF2B5EF4-FFF2-40B4-BE49-F238E27FC236}">
                <a16:creationId xmlns:a16="http://schemas.microsoft.com/office/drawing/2014/main" id="{3A2C8E1D-F2EE-72F7-8BA7-3DDA498497A7}"/>
              </a:ext>
            </a:extLst>
          </p:cNvPr>
          <p:cNvSpPr>
            <a:spLocks noGrp="1"/>
          </p:cNvSpPr>
          <p:nvPr>
            <p:ph type="body" sz="quarter" idx="10"/>
          </p:nvPr>
        </p:nvSpPr>
        <p:spPr>
          <a:xfrm>
            <a:off x="588263" y="1682020"/>
            <a:ext cx="6652610" cy="1461230"/>
          </a:xfrm>
        </p:spPr>
        <p:txBody>
          <a:bodyPr/>
          <a:lstStyle/>
          <a:p>
            <a:pPr marL="285750" indent="-285750">
              <a:buFont typeface="Arial" panose="020B0604020202020204" pitchFamily="34" charset="0"/>
              <a:buChar char="•"/>
            </a:pPr>
            <a:r>
              <a:rPr lang="en-US" sz="2000" dirty="0"/>
              <a:t>You have a working Advanced RAG solution that works with multimodal prompt.</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2050" name="Picture 2" descr="Meme: &quot;THAT'S WHAT I DO I DRINK AND I KNOW THINGS&quot; - All Templates ...">
            <a:extLst>
              <a:ext uri="{FF2B5EF4-FFF2-40B4-BE49-F238E27FC236}">
                <a16:creationId xmlns:a16="http://schemas.microsoft.com/office/drawing/2014/main" id="{45B0D102-4E32-FCC2-77E4-55DA98991E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306" y="3714751"/>
            <a:ext cx="4610523" cy="25301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A91D131B-1F1D-3F9A-72A9-B4FC6D33FB77}"/>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AE9571A8-5092-0A78-B52B-FC5E18D6146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2CB30E0F-9774-9BBA-9FD6-4FF899D97356}"/>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418F3789-0B31-6E84-0BDE-2B1B78AB9BF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B0CFE54-F473-6C00-4DA5-D3A9E47A99D3}"/>
              </a:ext>
            </a:extLst>
          </p:cNvPr>
          <p:cNvSpPr/>
          <p:nvPr/>
        </p:nvSpPr>
        <p:spPr bwMode="auto">
          <a:xfrm>
            <a:off x="8731252" y="3069008"/>
            <a:ext cx="3295517"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8EEB5597-6DD3-1C21-79D1-00FC4BF72FF4}"/>
              </a:ext>
            </a:extLst>
          </p:cNvPr>
          <p:cNvSpPr/>
          <p:nvPr/>
        </p:nvSpPr>
        <p:spPr bwMode="auto">
          <a:xfrm>
            <a:off x="8731250" y="3721960"/>
            <a:ext cx="329551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B869571-E311-3C1B-C6CE-101046EF540F}"/>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597C8918-E750-401E-97BB-CA2D11A23108}"/>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32856799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AE2150-4B29-ABAE-56C8-2D2DD143E6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270F1B-6232-BDB1-B30C-69C4E6EFD41B}"/>
              </a:ext>
            </a:extLst>
          </p:cNvPr>
          <p:cNvSpPr>
            <a:spLocks noGrp="1"/>
          </p:cNvSpPr>
          <p:nvPr>
            <p:ph type="title"/>
          </p:nvPr>
        </p:nvSpPr>
        <p:spPr/>
        <p:txBody>
          <a:bodyPr/>
          <a:lstStyle/>
          <a:p>
            <a:r>
              <a:rPr lang="en-US" dirty="0"/>
              <a:t>It’s a RAG! Hackathon</a:t>
            </a:r>
          </a:p>
        </p:txBody>
      </p:sp>
      <p:sp>
        <p:nvSpPr>
          <p:cNvPr id="5" name="Text Placeholder 4">
            <a:extLst>
              <a:ext uri="{FF2B5EF4-FFF2-40B4-BE49-F238E27FC236}">
                <a16:creationId xmlns:a16="http://schemas.microsoft.com/office/drawing/2014/main" id="{340B1EF3-F220-8EFF-EAA9-C933E97D0E47}"/>
              </a:ext>
            </a:extLst>
          </p:cNvPr>
          <p:cNvSpPr>
            <a:spLocks noGrp="1"/>
          </p:cNvSpPr>
          <p:nvPr>
            <p:ph type="body" sz="quarter" idx="10"/>
          </p:nvPr>
        </p:nvSpPr>
        <p:spPr>
          <a:xfrm>
            <a:off x="586389" y="1434370"/>
            <a:ext cx="5658901" cy="3939540"/>
          </a:xfrm>
        </p:spPr>
        <p:txBody>
          <a:bodyPr/>
          <a:lstStyle/>
          <a:p>
            <a:r>
              <a:rPr lang="en-US" sz="1600" dirty="0">
                <a:solidFill>
                  <a:srgbClr val="FF0000"/>
                </a:solidFill>
              </a:rPr>
              <a:t>It’s a RAG! </a:t>
            </a:r>
            <a:r>
              <a:rPr lang="en-US" sz="1600" dirty="0"/>
              <a:t>is semi-guided 1-day Hackathon that leads the participants to create a multi-agent AI solution including:</a:t>
            </a:r>
            <a:endParaRPr lang="en-US" sz="1600" dirty="0">
              <a:solidFill>
                <a:srgbClr val="FF0000"/>
              </a:solidFill>
            </a:endParaRPr>
          </a:p>
          <a:p>
            <a:pPr marL="457200" indent="-457200">
              <a:buFont typeface="Arial" panose="020B0604020202020204" pitchFamily="34" charset="0"/>
              <a:buChar char="•"/>
            </a:pPr>
            <a:r>
              <a:rPr lang="en-US" sz="1600" dirty="0"/>
              <a:t>An Advanced Multi-model RAG Agent on PDFs</a:t>
            </a:r>
          </a:p>
          <a:p>
            <a:pPr marL="457200" indent="-457200">
              <a:buFont typeface="Arial" panose="020B0604020202020204" pitchFamily="34" charset="0"/>
              <a:buChar char="•"/>
            </a:pPr>
            <a:r>
              <a:rPr lang="en-US" sz="1600" dirty="0"/>
              <a:t>A SQL Agent to retrieve information from structured data</a:t>
            </a:r>
          </a:p>
          <a:p>
            <a:pPr marL="457200" indent="-457200">
              <a:buFont typeface="Arial" panose="020B0604020202020204" pitchFamily="34" charset="0"/>
              <a:buChar char="•"/>
            </a:pPr>
            <a:r>
              <a:rPr lang="en-US" sz="1600" dirty="0"/>
              <a:t>An Action Agent to perform API calls on behalf of the user</a:t>
            </a:r>
          </a:p>
          <a:p>
            <a:endParaRPr lang="en-US" sz="1600" dirty="0"/>
          </a:p>
          <a:p>
            <a:r>
              <a:rPr lang="en-US" sz="1600" dirty="0"/>
              <a:t>This solution will run on top of Microsoft Azure platform and will benefit from many Azure services like: </a:t>
            </a:r>
          </a:p>
          <a:p>
            <a:pPr marL="285750" indent="-285750">
              <a:buFontTx/>
              <a:buChar char="-"/>
            </a:pPr>
            <a:r>
              <a:rPr lang="en-US" sz="1600" dirty="0"/>
              <a:t>Azure AI Search</a:t>
            </a:r>
          </a:p>
          <a:p>
            <a:pPr marL="285750" indent="-285750">
              <a:buFontTx/>
              <a:buChar char="-"/>
            </a:pPr>
            <a:r>
              <a:rPr lang="en-US" sz="1600" dirty="0"/>
              <a:t>Azure Open AI</a:t>
            </a:r>
          </a:p>
          <a:p>
            <a:pPr marL="285750" indent="-285750">
              <a:buFontTx/>
              <a:buChar char="-"/>
            </a:pPr>
            <a:r>
              <a:rPr lang="en-US" sz="1600" dirty="0"/>
              <a:t>Azure SQL DB</a:t>
            </a:r>
          </a:p>
          <a:p>
            <a:pPr marL="285750" indent="-285750">
              <a:buFontTx/>
              <a:buChar char="-"/>
            </a:pPr>
            <a:r>
              <a:rPr lang="en-US" sz="1600" dirty="0"/>
              <a:t>Azure AI Document Intelligence</a:t>
            </a:r>
          </a:p>
          <a:p>
            <a:pPr marL="285750" indent="-285750">
              <a:buFontTx/>
              <a:buChar char="-"/>
            </a:pPr>
            <a:r>
              <a:rPr lang="en-US" sz="1600" dirty="0"/>
              <a:t>Azure Container Apps</a:t>
            </a:r>
          </a:p>
        </p:txBody>
      </p:sp>
      <p:pic>
        <p:nvPicPr>
          <p:cNvPr id="3" name="Picture 2" descr="A cartoon character with a black background&#10;&#10;Description automatically generated">
            <a:extLst>
              <a:ext uri="{FF2B5EF4-FFF2-40B4-BE49-F238E27FC236}">
                <a16:creationId xmlns:a16="http://schemas.microsoft.com/office/drawing/2014/main" id="{60B4D203-B0CC-F6B4-0C49-A85DA91349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771" y="457200"/>
            <a:ext cx="3843629" cy="2063920"/>
          </a:xfrm>
          <a:prstGeom prst="rect">
            <a:avLst/>
          </a:prstGeom>
        </p:spPr>
      </p:pic>
      <p:pic>
        <p:nvPicPr>
          <p:cNvPr id="1026" name="Picture 2" descr="ScrapingAnt | 🦜️🔗 LangChain">
            <a:extLst>
              <a:ext uri="{FF2B5EF4-FFF2-40B4-BE49-F238E27FC236}">
                <a16:creationId xmlns:a16="http://schemas.microsoft.com/office/drawing/2014/main" id="{5DFCDAA2-24CF-B1BD-BE62-5514CEC62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726" y="3494069"/>
            <a:ext cx="2326180" cy="3680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 랭그래프 (LangGraph): 효율적인 AI 워크플로우 구축">
            <a:extLst>
              <a:ext uri="{FF2B5EF4-FFF2-40B4-BE49-F238E27FC236}">
                <a16:creationId xmlns:a16="http://schemas.microsoft.com/office/drawing/2014/main" id="{7283CE03-F693-1DE3-2580-F26E2CD234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00857" y="4153108"/>
            <a:ext cx="2376049" cy="3675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Logo, symbol, meaning, history, PNG, brand">
            <a:extLst>
              <a:ext uri="{FF2B5EF4-FFF2-40B4-BE49-F238E27FC236}">
                <a16:creationId xmlns:a16="http://schemas.microsoft.com/office/drawing/2014/main" id="{175C553E-1EBD-C82B-3236-B74B20810B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5187" y="2332965"/>
            <a:ext cx="2029232" cy="114144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ocker Logo, symbol, meaning, history, PNG, brand">
            <a:extLst>
              <a:ext uri="{FF2B5EF4-FFF2-40B4-BE49-F238E27FC236}">
                <a16:creationId xmlns:a16="http://schemas.microsoft.com/office/drawing/2014/main" id="{6F01AE72-CEC5-AE47-A702-F929B85DC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3743" y="3494069"/>
            <a:ext cx="1729687" cy="9729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AI's ChatGPT and DALL-E: Advanced AI Models that Can Have ...">
            <a:extLst>
              <a:ext uri="{FF2B5EF4-FFF2-40B4-BE49-F238E27FC236}">
                <a16:creationId xmlns:a16="http://schemas.microsoft.com/office/drawing/2014/main" id="{B8EDB5F5-23B2-6652-172D-BBBB74B05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4678" y="4103180"/>
            <a:ext cx="2811074" cy="17410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99AC00BA-287A-0EB9-6D25-40655680DF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0138" y="5126057"/>
            <a:ext cx="4036645" cy="815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Jupyter Notebook - Full Stack Python">
            <a:extLst>
              <a:ext uri="{FF2B5EF4-FFF2-40B4-BE49-F238E27FC236}">
                <a16:creationId xmlns:a16="http://schemas.microsoft.com/office/drawing/2014/main" id="{158CC893-4AD0-706B-0990-610D8EB58F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5572" y="2979220"/>
            <a:ext cx="1750267" cy="382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087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CB85F-B1B6-D434-9D0C-96EFF0CA58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64742F-0508-A3B1-0523-6F9D712176ED}"/>
              </a:ext>
            </a:extLst>
          </p:cNvPr>
          <p:cNvSpPr>
            <a:spLocks noGrp="1"/>
          </p:cNvSpPr>
          <p:nvPr>
            <p:ph type="title"/>
          </p:nvPr>
        </p:nvSpPr>
        <p:spPr/>
        <p:txBody>
          <a:bodyPr/>
          <a:lstStyle/>
          <a:p>
            <a:r>
              <a:rPr lang="en-US" dirty="0"/>
              <a:t>Challenge 5</a:t>
            </a:r>
          </a:p>
        </p:txBody>
      </p:sp>
      <p:sp>
        <p:nvSpPr>
          <p:cNvPr id="5" name="Text Placeholder 4">
            <a:extLst>
              <a:ext uri="{FF2B5EF4-FFF2-40B4-BE49-F238E27FC236}">
                <a16:creationId xmlns:a16="http://schemas.microsoft.com/office/drawing/2014/main" id="{ABFB65FF-6AEA-4C05-1D27-C0295F444106}"/>
              </a:ext>
            </a:extLst>
          </p:cNvPr>
          <p:cNvSpPr>
            <a:spLocks noGrp="1"/>
          </p:cNvSpPr>
          <p:nvPr>
            <p:ph type="body" sz="quarter" idx="12"/>
          </p:nvPr>
        </p:nvSpPr>
        <p:spPr>
          <a:xfrm>
            <a:off x="584200" y="3673371"/>
            <a:ext cx="4211735" cy="984885"/>
          </a:xfrm>
        </p:spPr>
        <p:txBody>
          <a:bodyPr/>
          <a:lstStyle/>
          <a:p>
            <a:r>
              <a:rPr lang="en-US" sz="3200" b="1" dirty="0">
                <a:latin typeface="+mj-lt"/>
              </a:rPr>
              <a:t>Multi-Source, </a:t>
            </a:r>
          </a:p>
          <a:p>
            <a:r>
              <a:rPr lang="en-US" sz="3200" b="1" dirty="0">
                <a:latin typeface="+mj-lt"/>
              </a:rPr>
              <a:t>Multi-Agent</a:t>
            </a:r>
          </a:p>
        </p:txBody>
      </p:sp>
    </p:spTree>
    <p:extLst>
      <p:ext uri="{BB962C8B-B14F-4D97-AF65-F5344CB8AC3E}">
        <p14:creationId xmlns:p14="http://schemas.microsoft.com/office/powerpoint/2010/main" val="186200324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BBBDD-8A28-F0CB-B33C-523325A60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15494CD-886B-288C-25DE-BBE25B9C483B}"/>
              </a:ext>
            </a:extLst>
          </p:cNvPr>
          <p:cNvSpPr>
            <a:spLocks noGrp="1"/>
          </p:cNvSpPr>
          <p:nvPr>
            <p:ph type="title"/>
          </p:nvPr>
        </p:nvSpPr>
        <p:spPr/>
        <p:txBody>
          <a:bodyPr/>
          <a:lstStyle/>
          <a:p>
            <a:r>
              <a:rPr lang="en-US" dirty="0"/>
              <a:t>Challenge 5 - Introduction</a:t>
            </a:r>
          </a:p>
        </p:txBody>
      </p:sp>
      <p:sp>
        <p:nvSpPr>
          <p:cNvPr id="5" name="Text Placeholder 4">
            <a:extLst>
              <a:ext uri="{FF2B5EF4-FFF2-40B4-BE49-F238E27FC236}">
                <a16:creationId xmlns:a16="http://schemas.microsoft.com/office/drawing/2014/main" id="{03582CCE-9055-A2B0-FF04-B08A4A2E09E4}"/>
              </a:ext>
            </a:extLst>
          </p:cNvPr>
          <p:cNvSpPr>
            <a:spLocks noGrp="1"/>
          </p:cNvSpPr>
          <p:nvPr>
            <p:ph type="body" sz="quarter" idx="10"/>
          </p:nvPr>
        </p:nvSpPr>
        <p:spPr>
          <a:xfrm>
            <a:off x="586390" y="1434370"/>
            <a:ext cx="6309710" cy="1661993"/>
          </a:xfrm>
        </p:spPr>
        <p:txBody>
          <a:bodyPr/>
          <a:lstStyle/>
          <a:p>
            <a:r>
              <a:rPr lang="en-US" sz="2000" dirty="0"/>
              <a:t>Now that we have a working Advanced RAG solution, we can start adding additional features to our solution.</a:t>
            </a:r>
          </a:p>
          <a:p>
            <a:r>
              <a:rPr lang="en-US" sz="2000" dirty="0"/>
              <a:t>The best way to do this is to create a </a:t>
            </a:r>
            <a:r>
              <a:rPr lang="en-US" sz="2000" b="1" dirty="0"/>
              <a:t>multi-agent architecture</a:t>
            </a:r>
            <a:r>
              <a:rPr lang="en-US" sz="2000" dirty="0"/>
              <a:t> where each agent is responsible for a different task.</a:t>
            </a:r>
          </a:p>
          <a:p>
            <a:r>
              <a:rPr lang="en-US" sz="2000" dirty="0"/>
              <a:t>In this challenge, we will add another source of data to our solution: a SQL Database.</a:t>
            </a:r>
          </a:p>
        </p:txBody>
      </p:sp>
      <p:pic>
        <p:nvPicPr>
          <p:cNvPr id="3" name="Picture 2">
            <a:extLst>
              <a:ext uri="{FF2B5EF4-FFF2-40B4-BE49-F238E27FC236}">
                <a16:creationId xmlns:a16="http://schemas.microsoft.com/office/drawing/2014/main" id="{5FBEEF5F-ED00-D133-43DD-1EAE69920023}"/>
              </a:ext>
            </a:extLst>
          </p:cNvPr>
          <p:cNvPicPr>
            <a:picLocks noChangeAspect="1"/>
          </p:cNvPicPr>
          <p:nvPr/>
        </p:nvPicPr>
        <p:blipFill>
          <a:blip r:embed="rId2"/>
          <a:stretch>
            <a:fillRect/>
          </a:stretch>
        </p:blipFill>
        <p:spPr>
          <a:xfrm>
            <a:off x="1092643" y="4294403"/>
            <a:ext cx="4870007" cy="175096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E79F3CC0-9FA8-1477-0DB3-764B869B4412}"/>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7F09D5C1-6C91-4897-63EA-7CFE2CAC631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533BBAF3-DABD-1D56-BBAC-10D8897E976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6BC9E3DC-16FF-D541-8043-29100A0BBE64}"/>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AD81B98D-C8D2-FD1B-4F5A-827CBE8BACD8}"/>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81BAC10A-12D1-9C2C-86A9-CF1220DEEDE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BDED580-29F4-DF8A-AEC6-31022FEC851E}"/>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2167BDBC-4DE5-8ED0-A52B-CD625F284D63}"/>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184970748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95012-0264-5051-A9C6-D427DFE176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B93DC-322F-7170-7684-96AF11E57D93}"/>
              </a:ext>
            </a:extLst>
          </p:cNvPr>
          <p:cNvSpPr>
            <a:spLocks noGrp="1"/>
          </p:cNvSpPr>
          <p:nvPr>
            <p:ph type="title"/>
          </p:nvPr>
        </p:nvSpPr>
        <p:spPr/>
        <p:txBody>
          <a:bodyPr/>
          <a:lstStyle/>
          <a:p>
            <a:r>
              <a:rPr lang="en-US" dirty="0"/>
              <a:t>Challenge 5 - Challenge</a:t>
            </a:r>
          </a:p>
        </p:txBody>
      </p:sp>
      <p:sp>
        <p:nvSpPr>
          <p:cNvPr id="3" name="Text Placeholder 2">
            <a:extLst>
              <a:ext uri="{FF2B5EF4-FFF2-40B4-BE49-F238E27FC236}">
                <a16:creationId xmlns:a16="http://schemas.microsoft.com/office/drawing/2014/main" id="{03B80C5F-E7F2-03BE-EFA3-1748837A32B0}"/>
              </a:ext>
            </a:extLst>
          </p:cNvPr>
          <p:cNvSpPr>
            <a:spLocks noGrp="1"/>
          </p:cNvSpPr>
          <p:nvPr>
            <p:ph type="body" sz="quarter" idx="10"/>
          </p:nvPr>
        </p:nvSpPr>
        <p:spPr>
          <a:xfrm>
            <a:off x="586390" y="1434370"/>
            <a:ext cx="5852510" cy="3877985"/>
          </a:xfrm>
        </p:spPr>
        <p:txBody>
          <a:bodyPr/>
          <a:lstStyle/>
          <a:p>
            <a:r>
              <a:rPr lang="en-US" sz="2000" dirty="0"/>
              <a:t>In this challenge, you will build on top of the previous one.</a:t>
            </a:r>
          </a:p>
          <a:p>
            <a:r>
              <a:rPr lang="en-US" sz="2000" dirty="0"/>
              <a:t>The advanced RAG solution you have created will be one of the node of the new multi-agent solution: </a:t>
            </a:r>
            <a:r>
              <a:rPr lang="en-US" sz="2000" b="1" dirty="0"/>
              <a:t>the RAG agent.</a:t>
            </a:r>
          </a:p>
          <a:p>
            <a:r>
              <a:rPr lang="en-US" sz="2000" dirty="0"/>
              <a:t>You will now create a new agent, </a:t>
            </a:r>
            <a:r>
              <a:rPr lang="en-US" sz="2000" b="1" dirty="0"/>
              <a:t>the Stock agent</a:t>
            </a:r>
            <a:r>
              <a:rPr lang="en-US" sz="2000" dirty="0"/>
              <a:t>, that will be responsible for retrieving the answer from the SQL Database.</a:t>
            </a:r>
          </a:p>
          <a:p>
            <a:endParaRPr lang="en-US" sz="2000" dirty="0"/>
          </a:p>
          <a:p>
            <a:r>
              <a:rPr lang="en-US" sz="2000" dirty="0"/>
              <a:t>This challenge has three steps:</a:t>
            </a:r>
          </a:p>
          <a:p>
            <a:endParaRPr lang="en-US" sz="2000" dirty="0"/>
          </a:p>
          <a:p>
            <a:r>
              <a:rPr lang="en-US" sz="2000" b="1" dirty="0"/>
              <a:t>Step 1:</a:t>
            </a:r>
            <a:r>
              <a:rPr lang="en-US" sz="2000" dirty="0"/>
              <a:t> Import data to the SQL Database</a:t>
            </a:r>
          </a:p>
          <a:p>
            <a:r>
              <a:rPr lang="en-US" sz="2000" b="1" dirty="0"/>
              <a:t>Step 2:</a:t>
            </a:r>
            <a:r>
              <a:rPr lang="en-US" sz="2000" dirty="0"/>
              <a:t> Create a Langchain SQL Agent</a:t>
            </a:r>
          </a:p>
          <a:p>
            <a:r>
              <a:rPr lang="en-US" sz="2000" b="1" dirty="0"/>
              <a:t>Step 3:</a:t>
            </a:r>
            <a:r>
              <a:rPr lang="en-US" sz="2000" dirty="0"/>
              <a:t> Create the Multi-Agent solution</a:t>
            </a:r>
          </a:p>
        </p:txBody>
      </p:sp>
      <p:sp>
        <p:nvSpPr>
          <p:cNvPr id="4" name="Rectangle: Rounded Corners 3">
            <a:extLst>
              <a:ext uri="{FF2B5EF4-FFF2-40B4-BE49-F238E27FC236}">
                <a16:creationId xmlns:a16="http://schemas.microsoft.com/office/drawing/2014/main" id="{2FC761B2-AECE-917B-F7AE-CB183EDC27E5}"/>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BF1B0043-FAA8-88F9-5716-79051C4A92B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71E3E8DD-0DDC-F11B-AA6F-D0296A43088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2A88827A-CF8B-8562-569D-668040372549}"/>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5D00544B-A8DE-6481-36F0-2F35F9377EEC}"/>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DCB0071A-4233-0013-005A-1D1963AEBF58}"/>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54C32DB9-041A-3CC7-B4CD-820B415EF1BD}"/>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AC9233AF-7FBC-20E8-4C25-68DBC362614D}"/>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67104409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5813-740B-D061-5CEA-CB2BFFC759D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E6809C-75E5-8235-77FA-0775AC998D92}"/>
              </a:ext>
            </a:extLst>
          </p:cNvPr>
          <p:cNvSpPr>
            <a:spLocks noGrp="1"/>
          </p:cNvSpPr>
          <p:nvPr>
            <p:ph type="title"/>
          </p:nvPr>
        </p:nvSpPr>
        <p:spPr/>
        <p:txBody>
          <a:bodyPr/>
          <a:lstStyle/>
          <a:p>
            <a:r>
              <a:rPr lang="en-US" dirty="0"/>
              <a:t>Challenge 5 – Success Criteria</a:t>
            </a:r>
          </a:p>
        </p:txBody>
      </p:sp>
      <p:sp>
        <p:nvSpPr>
          <p:cNvPr id="5" name="Text Placeholder 4">
            <a:extLst>
              <a:ext uri="{FF2B5EF4-FFF2-40B4-BE49-F238E27FC236}">
                <a16:creationId xmlns:a16="http://schemas.microsoft.com/office/drawing/2014/main" id="{F7EC936A-636F-D1E2-FFEA-57BE3EAACF5A}"/>
              </a:ext>
            </a:extLst>
          </p:cNvPr>
          <p:cNvSpPr>
            <a:spLocks noGrp="1"/>
          </p:cNvSpPr>
          <p:nvPr>
            <p:ph type="body" sz="quarter" idx="10"/>
          </p:nvPr>
        </p:nvSpPr>
        <p:spPr>
          <a:xfrm>
            <a:off x="588263" y="1639562"/>
            <a:ext cx="6131910" cy="1518380"/>
          </a:xfrm>
        </p:spPr>
        <p:txBody>
          <a:bodyPr/>
          <a:lstStyle/>
          <a:p>
            <a:pPr marL="285750" indent="-285750">
              <a:buFont typeface="Arial" panose="020B0604020202020204" pitchFamily="34" charset="0"/>
              <a:buChar char="•"/>
            </a:pPr>
            <a:r>
              <a:rPr lang="en-US" sz="2000" dirty="0"/>
              <a:t>You have a working Multi-Agent solution.</a:t>
            </a:r>
          </a:p>
          <a:p>
            <a:pPr marL="285750" indent="-285750">
              <a:buFont typeface="Arial" panose="020B0604020202020204" pitchFamily="34" charset="0"/>
              <a:buChar char="•"/>
            </a:pPr>
            <a:r>
              <a:rPr lang="en-US" sz="2000" dirty="0"/>
              <a:t>You are able to provide the answer for the proposed questions to the coach using your solution.</a:t>
            </a:r>
          </a:p>
        </p:txBody>
      </p:sp>
      <p:pic>
        <p:nvPicPr>
          <p:cNvPr id="3074" name="Picture 2" descr="All Twins Are Clones, And 3 Other Facts About Cloning To Make You Sound ...">
            <a:extLst>
              <a:ext uri="{FF2B5EF4-FFF2-40B4-BE49-F238E27FC236}">
                <a16:creationId xmlns:a16="http://schemas.microsoft.com/office/drawing/2014/main" id="{564B077F-D407-44EC-C5EE-F86B20D28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926" y="3700059"/>
            <a:ext cx="5538308" cy="23703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DB56415B-79C5-DDD5-F137-2D12E512E6F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4310E8A2-11ED-555F-E66C-42A7E504F6C0}"/>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8B6820F0-07F1-956C-6B52-3F87EC99CA78}"/>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1E78EFCA-25E1-F3C1-5352-93D9A83C5AC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E59AD8DE-9016-CF5D-5D62-7D993BE78B4D}"/>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6E84BEC4-6CA2-D24F-4E16-E9B237ACB105}"/>
              </a:ext>
            </a:extLst>
          </p:cNvPr>
          <p:cNvSpPr/>
          <p:nvPr/>
        </p:nvSpPr>
        <p:spPr bwMode="auto">
          <a:xfrm>
            <a:off x="8731250" y="3721960"/>
            <a:ext cx="3295519"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A32C701B-EBD5-76DE-D217-D880EEA76D59}"/>
              </a:ext>
            </a:extLst>
          </p:cNvPr>
          <p:cNvSpPr/>
          <p:nvPr/>
        </p:nvSpPr>
        <p:spPr bwMode="auto">
          <a:xfrm>
            <a:off x="8731247" y="4393573"/>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FD193DCE-82CF-2630-9744-95A9AB2CA76F}"/>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8676644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C3D21-FFEB-827F-B376-1EE5C38E7F7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F8B3698-4F76-F201-7F11-7A203AA599F1}"/>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76AF3175-841E-DDD8-3D34-1F3C783FCE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7" name="Picture 6" descr="A logo with a colorful wave&#10;&#10;Description automatically generated with medium confidence">
            <a:extLst>
              <a:ext uri="{FF2B5EF4-FFF2-40B4-BE49-F238E27FC236}">
                <a16:creationId xmlns:a16="http://schemas.microsoft.com/office/drawing/2014/main" id="{6CBD0CAE-D57E-151E-B9F7-D14E5874D0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864" y="1826532"/>
            <a:ext cx="3204935" cy="3204935"/>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FC8323C6-5116-F9E8-19B4-A2DC2E160F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564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857B8-5A00-24BB-0F95-670EF7A7E38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FF1938-39BC-6D6F-A4B9-96B3DFAC4CCE}"/>
              </a:ext>
            </a:extLst>
          </p:cNvPr>
          <p:cNvSpPr>
            <a:spLocks noGrp="1"/>
          </p:cNvSpPr>
          <p:nvPr>
            <p:ph type="title"/>
          </p:nvPr>
        </p:nvSpPr>
        <p:spPr/>
        <p:txBody>
          <a:bodyPr/>
          <a:lstStyle/>
          <a:p>
            <a:r>
              <a:rPr lang="en-US" dirty="0"/>
              <a:t>Challenge 6</a:t>
            </a:r>
          </a:p>
        </p:txBody>
      </p:sp>
      <p:sp>
        <p:nvSpPr>
          <p:cNvPr id="5" name="Text Placeholder 4">
            <a:extLst>
              <a:ext uri="{FF2B5EF4-FFF2-40B4-BE49-F238E27FC236}">
                <a16:creationId xmlns:a16="http://schemas.microsoft.com/office/drawing/2014/main" id="{650240CD-E2E1-2FB8-1195-4CA6FE1E31B7}"/>
              </a:ext>
            </a:extLst>
          </p:cNvPr>
          <p:cNvSpPr>
            <a:spLocks noGrp="1"/>
          </p:cNvSpPr>
          <p:nvPr>
            <p:ph type="body" sz="quarter" idx="12"/>
          </p:nvPr>
        </p:nvSpPr>
        <p:spPr>
          <a:xfrm>
            <a:off x="584200" y="3686842"/>
            <a:ext cx="4211735" cy="492443"/>
          </a:xfrm>
        </p:spPr>
        <p:txBody>
          <a:bodyPr/>
          <a:lstStyle/>
          <a:p>
            <a:r>
              <a:rPr lang="en-US" sz="3200" b="1" dirty="0">
                <a:latin typeface="+mj-lt"/>
              </a:rPr>
              <a:t>Add Actions</a:t>
            </a:r>
          </a:p>
        </p:txBody>
      </p:sp>
    </p:spTree>
    <p:extLst>
      <p:ext uri="{BB962C8B-B14F-4D97-AF65-F5344CB8AC3E}">
        <p14:creationId xmlns:p14="http://schemas.microsoft.com/office/powerpoint/2010/main" val="278469849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4FCE3-5676-4E23-DEF8-AA74DBD22F0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7E3E639-139C-A6DD-E842-C5AC7DD3C547}"/>
              </a:ext>
            </a:extLst>
          </p:cNvPr>
          <p:cNvSpPr>
            <a:spLocks noGrp="1"/>
          </p:cNvSpPr>
          <p:nvPr>
            <p:ph type="title"/>
          </p:nvPr>
        </p:nvSpPr>
        <p:spPr/>
        <p:txBody>
          <a:bodyPr/>
          <a:lstStyle/>
          <a:p>
            <a:r>
              <a:rPr lang="en-US" dirty="0"/>
              <a:t>Challenge 6 - Introduction</a:t>
            </a:r>
          </a:p>
        </p:txBody>
      </p:sp>
      <p:sp>
        <p:nvSpPr>
          <p:cNvPr id="5" name="Text Placeholder 4">
            <a:extLst>
              <a:ext uri="{FF2B5EF4-FFF2-40B4-BE49-F238E27FC236}">
                <a16:creationId xmlns:a16="http://schemas.microsoft.com/office/drawing/2014/main" id="{8B2A4663-3AF7-2F8A-642C-AB749435B01E}"/>
              </a:ext>
            </a:extLst>
          </p:cNvPr>
          <p:cNvSpPr>
            <a:spLocks noGrp="1"/>
          </p:cNvSpPr>
          <p:nvPr>
            <p:ph type="body" sz="quarter" idx="10"/>
          </p:nvPr>
        </p:nvSpPr>
        <p:spPr>
          <a:xfrm>
            <a:off x="586390" y="1434370"/>
            <a:ext cx="6030310" cy="1969770"/>
          </a:xfrm>
        </p:spPr>
        <p:txBody>
          <a:bodyPr/>
          <a:lstStyle/>
          <a:p>
            <a:r>
              <a:rPr lang="en-US" sz="2000" dirty="0"/>
              <a:t>In this challenge we will add an additional agent to our multi-agent solution: the </a:t>
            </a:r>
            <a:r>
              <a:rPr lang="en-US" sz="2000" b="1" dirty="0"/>
              <a:t>Stock Action agent</a:t>
            </a:r>
            <a:r>
              <a:rPr lang="en-US" sz="2000" dirty="0"/>
              <a:t>.</a:t>
            </a:r>
          </a:p>
          <a:p>
            <a:endParaRPr lang="en-US" sz="2000" dirty="0"/>
          </a:p>
          <a:p>
            <a:r>
              <a:rPr lang="en-US" sz="2000" dirty="0"/>
              <a:t>The Stock Action agent will be the first agent in this solution to not retrieve </a:t>
            </a:r>
            <a:r>
              <a:rPr lang="en-US" sz="2000" dirty="0" err="1"/>
              <a:t>informtion</a:t>
            </a:r>
            <a:r>
              <a:rPr lang="en-US" sz="2000" dirty="0"/>
              <a:t> but to perform action on behalf of the user.</a:t>
            </a:r>
          </a:p>
        </p:txBody>
      </p:sp>
      <p:pic>
        <p:nvPicPr>
          <p:cNvPr id="3" name="Picture 2">
            <a:extLst>
              <a:ext uri="{FF2B5EF4-FFF2-40B4-BE49-F238E27FC236}">
                <a16:creationId xmlns:a16="http://schemas.microsoft.com/office/drawing/2014/main" id="{70B3469C-1B12-3A0D-09A3-C6C9D3BBDB94}"/>
              </a:ext>
            </a:extLst>
          </p:cNvPr>
          <p:cNvPicPr>
            <a:picLocks noChangeAspect="1"/>
          </p:cNvPicPr>
          <p:nvPr/>
        </p:nvPicPr>
        <p:blipFill>
          <a:blip r:embed="rId2"/>
          <a:stretch>
            <a:fillRect/>
          </a:stretch>
        </p:blipFill>
        <p:spPr>
          <a:xfrm>
            <a:off x="716359" y="3711917"/>
            <a:ext cx="5024041" cy="2526122"/>
          </a:xfrm>
          <a:prstGeom prst="rect">
            <a:avLst/>
          </a:prstGeom>
        </p:spPr>
      </p:pic>
      <p:sp>
        <p:nvSpPr>
          <p:cNvPr id="2" name="Rectangle: Rounded Corners 1">
            <a:extLst>
              <a:ext uri="{FF2B5EF4-FFF2-40B4-BE49-F238E27FC236}">
                <a16:creationId xmlns:a16="http://schemas.microsoft.com/office/drawing/2014/main" id="{4E391ABA-9961-F74B-3CCD-DCE65176B5EB}"/>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1463D15D-DBCC-159D-814E-44F0D7B26AD1}"/>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4551C2-F8B1-5138-2B65-15071EDB7BE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32F269E0-DAF1-9175-8404-59666193D2D2}"/>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44DAF4A-3082-85A6-857C-FE7EB8FE662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D934DAFD-BB63-85A7-BC42-290084093D8D}"/>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16F886BE-39FF-945D-532E-0D622D35D4C5}"/>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51468645-6BF4-2445-BC49-25225AA63ED5}"/>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412842623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17232-62EE-8116-4C17-D8FD33DACC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3F116-DE8A-BDDE-343C-529232B2A6CB}"/>
              </a:ext>
            </a:extLst>
          </p:cNvPr>
          <p:cNvSpPr>
            <a:spLocks noGrp="1"/>
          </p:cNvSpPr>
          <p:nvPr>
            <p:ph type="title"/>
          </p:nvPr>
        </p:nvSpPr>
        <p:spPr/>
        <p:txBody>
          <a:bodyPr/>
          <a:lstStyle/>
          <a:p>
            <a:r>
              <a:rPr lang="en-US" dirty="0"/>
              <a:t>Challenge 6 - Challenge</a:t>
            </a:r>
          </a:p>
        </p:txBody>
      </p:sp>
      <p:sp>
        <p:nvSpPr>
          <p:cNvPr id="3" name="Text Placeholder 2">
            <a:extLst>
              <a:ext uri="{FF2B5EF4-FFF2-40B4-BE49-F238E27FC236}">
                <a16:creationId xmlns:a16="http://schemas.microsoft.com/office/drawing/2014/main" id="{3119ADF8-F7D8-E063-4E35-B240AAFBCC44}"/>
              </a:ext>
            </a:extLst>
          </p:cNvPr>
          <p:cNvSpPr>
            <a:spLocks noGrp="1"/>
          </p:cNvSpPr>
          <p:nvPr>
            <p:ph type="body" sz="quarter" idx="10"/>
          </p:nvPr>
        </p:nvSpPr>
        <p:spPr>
          <a:xfrm>
            <a:off x="586390" y="1434370"/>
            <a:ext cx="5954110" cy="2708434"/>
          </a:xfrm>
        </p:spPr>
        <p:txBody>
          <a:bodyPr/>
          <a:lstStyle/>
          <a:p>
            <a:r>
              <a:rPr lang="en-US" sz="2000" dirty="0"/>
              <a:t>You will now continue to build on top of what you did in the previous challenge.</a:t>
            </a:r>
          </a:p>
          <a:p>
            <a:endParaRPr lang="en-US" sz="2000" dirty="0"/>
          </a:p>
          <a:p>
            <a:r>
              <a:rPr lang="en-US" sz="2000" dirty="0"/>
              <a:t>You will now create a new agent, the Stock Action agent, that will be responsible for performing actions on the Stock API. You need also to modify the Assistant agent to be able to send the question to the Stock Action agent if the question is related to the Stock API and consequently also the </a:t>
            </a:r>
            <a:r>
              <a:rPr lang="en-US" sz="2000" dirty="0" err="1"/>
              <a:t>LangGraph</a:t>
            </a:r>
            <a:r>
              <a:rPr lang="en-US" sz="2000" dirty="0"/>
              <a:t> workflow.</a:t>
            </a:r>
          </a:p>
          <a:p>
            <a:endParaRPr lang="en-US" sz="2000" dirty="0"/>
          </a:p>
          <a:p>
            <a:r>
              <a:rPr lang="en-US" sz="2000" dirty="0"/>
              <a:t>Be sure that the Stock Action agent is able only to perform actions on the defined stocks.</a:t>
            </a:r>
          </a:p>
        </p:txBody>
      </p:sp>
      <p:sp>
        <p:nvSpPr>
          <p:cNvPr id="4" name="Rectangle: Rounded Corners 3">
            <a:extLst>
              <a:ext uri="{FF2B5EF4-FFF2-40B4-BE49-F238E27FC236}">
                <a16:creationId xmlns:a16="http://schemas.microsoft.com/office/drawing/2014/main" id="{971F1C83-583B-9B51-AB20-714EE88713B6}"/>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5" name="Rectangle: Rounded Corners 4">
            <a:extLst>
              <a:ext uri="{FF2B5EF4-FFF2-40B4-BE49-F238E27FC236}">
                <a16:creationId xmlns:a16="http://schemas.microsoft.com/office/drawing/2014/main" id="{07ED0C0F-95A1-6B5E-FF2F-E5994508E3DD}"/>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FA4BB920-3EB5-2A74-7049-387B939BDF2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7" name="Rectangle: Rounded Corners 6">
            <a:extLst>
              <a:ext uri="{FF2B5EF4-FFF2-40B4-BE49-F238E27FC236}">
                <a16:creationId xmlns:a16="http://schemas.microsoft.com/office/drawing/2014/main" id="{CEE01FFD-8B26-F244-7885-8F35AECF79F0}"/>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8" name="Rectangle: Rounded Corners 7">
            <a:extLst>
              <a:ext uri="{FF2B5EF4-FFF2-40B4-BE49-F238E27FC236}">
                <a16:creationId xmlns:a16="http://schemas.microsoft.com/office/drawing/2014/main" id="{287B1B91-2824-B9A5-7D90-979246EA9FB0}"/>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9" name="Rectangle: Rounded Corners 8">
            <a:extLst>
              <a:ext uri="{FF2B5EF4-FFF2-40B4-BE49-F238E27FC236}">
                <a16:creationId xmlns:a16="http://schemas.microsoft.com/office/drawing/2014/main" id="{F17AA192-DA0D-0672-72F1-8222E0D750B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0" name="Rectangle: Rounded Corners 9">
            <a:extLst>
              <a:ext uri="{FF2B5EF4-FFF2-40B4-BE49-F238E27FC236}">
                <a16:creationId xmlns:a16="http://schemas.microsoft.com/office/drawing/2014/main" id="{73F7A995-284F-E529-4C21-462E4A321CAD}"/>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1" name="Rectangle: Rounded Corners 10">
            <a:extLst>
              <a:ext uri="{FF2B5EF4-FFF2-40B4-BE49-F238E27FC236}">
                <a16:creationId xmlns:a16="http://schemas.microsoft.com/office/drawing/2014/main" id="{E233AC10-0D1A-52CC-4A35-26D1BF343C3E}"/>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84473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61D4A-AAC4-7691-F417-F4235E424A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A96E80-96B5-21D9-3A7E-1F06E8999CC6}"/>
              </a:ext>
            </a:extLst>
          </p:cNvPr>
          <p:cNvSpPr>
            <a:spLocks noGrp="1"/>
          </p:cNvSpPr>
          <p:nvPr>
            <p:ph type="title"/>
          </p:nvPr>
        </p:nvSpPr>
        <p:spPr/>
        <p:txBody>
          <a:bodyPr/>
          <a:lstStyle/>
          <a:p>
            <a:r>
              <a:rPr lang="en-US" dirty="0"/>
              <a:t>Challenge 6 – Success Criteria</a:t>
            </a:r>
          </a:p>
        </p:txBody>
      </p:sp>
      <p:sp>
        <p:nvSpPr>
          <p:cNvPr id="5" name="Text Placeholder 4">
            <a:extLst>
              <a:ext uri="{FF2B5EF4-FFF2-40B4-BE49-F238E27FC236}">
                <a16:creationId xmlns:a16="http://schemas.microsoft.com/office/drawing/2014/main" id="{7160C873-3BBD-BFA5-EA78-E639070371AF}"/>
              </a:ext>
            </a:extLst>
          </p:cNvPr>
          <p:cNvSpPr>
            <a:spLocks noGrp="1"/>
          </p:cNvSpPr>
          <p:nvPr>
            <p:ph type="body" sz="quarter" idx="10"/>
          </p:nvPr>
        </p:nvSpPr>
        <p:spPr>
          <a:xfrm>
            <a:off x="588263" y="1719218"/>
            <a:ext cx="6754210" cy="609398"/>
          </a:xfrm>
        </p:spPr>
        <p:txBody>
          <a:bodyPr/>
          <a:lstStyle/>
          <a:p>
            <a:pPr marL="285750" indent="-285750">
              <a:buFont typeface="Arial" panose="020B0604020202020204" pitchFamily="34" charset="0"/>
              <a:buChar char="•"/>
            </a:pPr>
            <a:r>
              <a:rPr lang="en-US" sz="1800" dirty="0"/>
              <a:t>You have a working Multi-Agent solution that includes the Stock Action agent.</a:t>
            </a:r>
          </a:p>
          <a:p>
            <a:pPr marL="285750" indent="-285750">
              <a:buFont typeface="Arial" panose="020B0604020202020204" pitchFamily="34" charset="0"/>
              <a:buChar char="•"/>
            </a:pPr>
            <a:r>
              <a:rPr lang="en-US" sz="1800" dirty="0"/>
              <a:t>You are able to provide the answer for the proposed questions to the coach using your solution.</a:t>
            </a:r>
          </a:p>
        </p:txBody>
      </p:sp>
      <p:pic>
        <p:nvPicPr>
          <p:cNvPr id="2" name="Picture 1">
            <a:extLst>
              <a:ext uri="{FF2B5EF4-FFF2-40B4-BE49-F238E27FC236}">
                <a16:creationId xmlns:a16="http://schemas.microsoft.com/office/drawing/2014/main" id="{6C5E43DA-D748-6254-F152-3CEE31EF7386}"/>
              </a:ext>
            </a:extLst>
          </p:cNvPr>
          <p:cNvPicPr>
            <a:picLocks noChangeAspect="1"/>
          </p:cNvPicPr>
          <p:nvPr/>
        </p:nvPicPr>
        <p:blipFill>
          <a:blip r:embed="rId2"/>
          <a:stretch>
            <a:fillRect/>
          </a:stretch>
        </p:blipFill>
        <p:spPr>
          <a:xfrm>
            <a:off x="1123775" y="3429000"/>
            <a:ext cx="5264325" cy="2971796"/>
          </a:xfrm>
          <a:prstGeom prst="rect">
            <a:avLst/>
          </a:prstGeom>
        </p:spPr>
      </p:pic>
      <p:sp>
        <p:nvSpPr>
          <p:cNvPr id="3" name="Rectangle: Rounded Corners 2">
            <a:extLst>
              <a:ext uri="{FF2B5EF4-FFF2-40B4-BE49-F238E27FC236}">
                <a16:creationId xmlns:a16="http://schemas.microsoft.com/office/drawing/2014/main" id="{3CDEA1F7-D32D-47E3-7993-1C4C687F1C03}"/>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ECCDD307-27C1-77F1-934F-42C2B9749747}"/>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BBDA96DB-CEA5-87AE-979E-94B4B495207A}"/>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9AFD9469-CFC9-EA0C-0F11-35A976EC9ED8}"/>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D4375676-9C23-30BE-9E62-88C35F5724BA}"/>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B295974C-71FE-44C9-0E4F-43C6A1E4E2BC}"/>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3518E13-F6B4-EB2B-228D-40B27FE979F4}"/>
              </a:ext>
            </a:extLst>
          </p:cNvPr>
          <p:cNvSpPr/>
          <p:nvPr/>
        </p:nvSpPr>
        <p:spPr bwMode="auto">
          <a:xfrm>
            <a:off x="8731247" y="4393573"/>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8C9B8411-5B1C-625D-45CC-9D4506958F86}"/>
              </a:ext>
            </a:extLst>
          </p:cNvPr>
          <p:cNvSpPr/>
          <p:nvPr/>
        </p:nvSpPr>
        <p:spPr bwMode="auto">
          <a:xfrm>
            <a:off x="8731247" y="5065186"/>
            <a:ext cx="329551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18370969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7F176-5E99-F741-B1DA-0677E41465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3EFB8A-B729-E047-1D40-1F6746552B96}"/>
              </a:ext>
            </a:extLst>
          </p:cNvPr>
          <p:cNvSpPr>
            <a:spLocks noGrp="1"/>
          </p:cNvSpPr>
          <p:nvPr>
            <p:ph type="title"/>
          </p:nvPr>
        </p:nvSpPr>
        <p:spPr/>
        <p:txBody>
          <a:bodyPr/>
          <a:lstStyle/>
          <a:p>
            <a:r>
              <a:rPr lang="en-US" dirty="0"/>
              <a:t>Challenge 7</a:t>
            </a:r>
          </a:p>
        </p:txBody>
      </p:sp>
      <p:sp>
        <p:nvSpPr>
          <p:cNvPr id="5" name="Text Placeholder 4">
            <a:extLst>
              <a:ext uri="{FF2B5EF4-FFF2-40B4-BE49-F238E27FC236}">
                <a16:creationId xmlns:a16="http://schemas.microsoft.com/office/drawing/2014/main" id="{2113CE44-36B9-BB96-7210-21179EF190B9}"/>
              </a:ext>
            </a:extLst>
          </p:cNvPr>
          <p:cNvSpPr>
            <a:spLocks noGrp="1"/>
          </p:cNvSpPr>
          <p:nvPr>
            <p:ph type="body" sz="quarter" idx="12"/>
          </p:nvPr>
        </p:nvSpPr>
        <p:spPr>
          <a:xfrm>
            <a:off x="584200" y="3686842"/>
            <a:ext cx="4211735" cy="492443"/>
          </a:xfrm>
        </p:spPr>
        <p:txBody>
          <a:bodyPr/>
          <a:lstStyle/>
          <a:p>
            <a:r>
              <a:rPr lang="en-US" sz="3200" b="1" dirty="0">
                <a:latin typeface="+mj-lt"/>
              </a:rPr>
              <a:t>Deploy your App</a:t>
            </a:r>
          </a:p>
        </p:txBody>
      </p:sp>
    </p:spTree>
    <p:extLst>
      <p:ext uri="{BB962C8B-B14F-4D97-AF65-F5344CB8AC3E}">
        <p14:creationId xmlns:p14="http://schemas.microsoft.com/office/powerpoint/2010/main" val="756209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92624-6544-21D4-7AC9-2F0F54A382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84417B-AFF9-CD46-0D81-23A53B6EBEDB}"/>
              </a:ext>
            </a:extLst>
          </p:cNvPr>
          <p:cNvSpPr>
            <a:spLocks noGrp="1"/>
          </p:cNvSpPr>
          <p:nvPr>
            <p:ph type="title"/>
          </p:nvPr>
        </p:nvSpPr>
        <p:spPr/>
        <p:txBody>
          <a:bodyPr/>
          <a:lstStyle/>
          <a:p>
            <a:r>
              <a:rPr lang="en-US" dirty="0"/>
              <a:t>Objectives</a:t>
            </a:r>
          </a:p>
        </p:txBody>
      </p:sp>
      <p:sp>
        <p:nvSpPr>
          <p:cNvPr id="5" name="Text Placeholder 4">
            <a:extLst>
              <a:ext uri="{FF2B5EF4-FFF2-40B4-BE49-F238E27FC236}">
                <a16:creationId xmlns:a16="http://schemas.microsoft.com/office/drawing/2014/main" id="{D1DAD7D6-347B-5EA5-DDDE-3BA60D936CEC}"/>
              </a:ext>
            </a:extLst>
          </p:cNvPr>
          <p:cNvSpPr>
            <a:spLocks noGrp="1"/>
          </p:cNvSpPr>
          <p:nvPr>
            <p:ph type="body" sz="quarter" idx="10"/>
          </p:nvPr>
        </p:nvSpPr>
        <p:spPr>
          <a:xfrm>
            <a:off x="586390" y="1434370"/>
            <a:ext cx="11018520" cy="2068259"/>
          </a:xfrm>
        </p:spPr>
        <p:txBody>
          <a:bodyPr/>
          <a:lstStyle/>
          <a:p>
            <a:pPr marL="457200" indent="-457200">
              <a:buFont typeface="Arial" panose="020B0604020202020204" pitchFamily="34" charset="0"/>
              <a:buChar char="•"/>
            </a:pPr>
            <a:r>
              <a:rPr lang="en-US" sz="2400" dirty="0"/>
              <a:t>Get practical knowledge of the building blocks of a GenAI Solution</a:t>
            </a:r>
          </a:p>
          <a:p>
            <a:pPr marL="457200" indent="-457200">
              <a:buFont typeface="Arial" panose="020B0604020202020204" pitchFamily="34" charset="0"/>
              <a:buChar char="•"/>
            </a:pPr>
            <a:r>
              <a:rPr lang="en-US" sz="2400" dirty="0"/>
              <a:t>Understand different techniques to improve efficiency for RAG Applications</a:t>
            </a:r>
          </a:p>
          <a:p>
            <a:pPr marL="457200" indent="-457200">
              <a:buFont typeface="Arial" panose="020B0604020202020204" pitchFamily="34" charset="0"/>
              <a:buChar char="•"/>
            </a:pPr>
            <a:r>
              <a:rPr lang="en-US" sz="2400" dirty="0"/>
              <a:t>Create a working end-to-end solution which can be reuses and adapted to different use cases</a:t>
            </a:r>
          </a:p>
          <a:p>
            <a:pPr marL="457200" indent="-457200">
              <a:buFont typeface="Arial" panose="020B0604020202020204" pitchFamily="34" charset="0"/>
              <a:buChar char="•"/>
            </a:pPr>
            <a:r>
              <a:rPr lang="en-US" sz="2400" dirty="0"/>
              <a:t>Create scaffold to be reused for additional use cases</a:t>
            </a:r>
          </a:p>
        </p:txBody>
      </p:sp>
    </p:spTree>
    <p:extLst>
      <p:ext uri="{BB962C8B-B14F-4D97-AF65-F5344CB8AC3E}">
        <p14:creationId xmlns:p14="http://schemas.microsoft.com/office/powerpoint/2010/main" val="25227489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311BC-1CC9-8B32-ACAA-20F253102F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27ED3D9-D3B1-5A59-96B9-8EC7ACD82E6E}"/>
              </a:ext>
            </a:extLst>
          </p:cNvPr>
          <p:cNvSpPr>
            <a:spLocks noGrp="1"/>
          </p:cNvSpPr>
          <p:nvPr>
            <p:ph type="title"/>
          </p:nvPr>
        </p:nvSpPr>
        <p:spPr/>
        <p:txBody>
          <a:bodyPr/>
          <a:lstStyle/>
          <a:p>
            <a:r>
              <a:rPr lang="en-US" dirty="0"/>
              <a:t>Challenge 7 - Introduction</a:t>
            </a:r>
          </a:p>
        </p:txBody>
      </p:sp>
      <p:sp>
        <p:nvSpPr>
          <p:cNvPr id="5" name="Text Placeholder 4">
            <a:extLst>
              <a:ext uri="{FF2B5EF4-FFF2-40B4-BE49-F238E27FC236}">
                <a16:creationId xmlns:a16="http://schemas.microsoft.com/office/drawing/2014/main" id="{F1B48BC9-2809-166C-A78D-8A571F2F7316}"/>
              </a:ext>
            </a:extLst>
          </p:cNvPr>
          <p:cNvSpPr>
            <a:spLocks noGrp="1"/>
          </p:cNvSpPr>
          <p:nvPr>
            <p:ph type="body" sz="quarter" idx="10"/>
          </p:nvPr>
        </p:nvSpPr>
        <p:spPr>
          <a:xfrm>
            <a:off x="586390" y="1643920"/>
            <a:ext cx="6648450" cy="984885"/>
          </a:xfrm>
        </p:spPr>
        <p:txBody>
          <a:bodyPr/>
          <a:lstStyle/>
          <a:p>
            <a:r>
              <a:rPr lang="en-US" sz="2000" dirty="0"/>
              <a:t>Now that our solution is working in a </a:t>
            </a:r>
            <a:r>
              <a:rPr lang="en-US" sz="2000" dirty="0" err="1"/>
              <a:t>Jupyter</a:t>
            </a:r>
            <a:r>
              <a:rPr lang="en-US" sz="2000" dirty="0"/>
              <a:t> notebook, </a:t>
            </a:r>
          </a:p>
          <a:p>
            <a:r>
              <a:rPr lang="en-US" sz="2000" dirty="0"/>
              <a:t>we will create an app to deploy it and make it available to our users.</a:t>
            </a:r>
          </a:p>
        </p:txBody>
      </p:sp>
      <p:pic>
        <p:nvPicPr>
          <p:cNvPr id="7" name="Picture 6">
            <a:extLst>
              <a:ext uri="{FF2B5EF4-FFF2-40B4-BE49-F238E27FC236}">
                <a16:creationId xmlns:a16="http://schemas.microsoft.com/office/drawing/2014/main" id="{9E23E55F-4482-7093-A811-6A1AF29C96F4}"/>
              </a:ext>
            </a:extLst>
          </p:cNvPr>
          <p:cNvPicPr>
            <a:picLocks noChangeAspect="1"/>
          </p:cNvPicPr>
          <p:nvPr/>
        </p:nvPicPr>
        <p:blipFill>
          <a:blip r:embed="rId2"/>
          <a:stretch>
            <a:fillRect/>
          </a:stretch>
        </p:blipFill>
        <p:spPr>
          <a:xfrm>
            <a:off x="586390" y="3418896"/>
            <a:ext cx="6648450" cy="2981904"/>
          </a:xfrm>
          <a:prstGeom prst="rect">
            <a:avLst/>
          </a:prstGeom>
        </p:spPr>
      </p:pic>
      <p:sp>
        <p:nvSpPr>
          <p:cNvPr id="2" name="Rectangle: Rounded Corners 1">
            <a:extLst>
              <a:ext uri="{FF2B5EF4-FFF2-40B4-BE49-F238E27FC236}">
                <a16:creationId xmlns:a16="http://schemas.microsoft.com/office/drawing/2014/main" id="{EA27EB31-DD40-5ED5-317A-C875B305216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3" name="Rectangle: Rounded Corners 2">
            <a:extLst>
              <a:ext uri="{FF2B5EF4-FFF2-40B4-BE49-F238E27FC236}">
                <a16:creationId xmlns:a16="http://schemas.microsoft.com/office/drawing/2014/main" id="{16511099-D600-73C7-D761-F6C580E4AD76}"/>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6" name="Rectangle: Rounded Corners 5">
            <a:extLst>
              <a:ext uri="{FF2B5EF4-FFF2-40B4-BE49-F238E27FC236}">
                <a16:creationId xmlns:a16="http://schemas.microsoft.com/office/drawing/2014/main" id="{64180B35-857E-A79D-6116-E0A99A87AC21}"/>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F971CF54-623A-EFFB-95B7-22F77466FBAE}"/>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BEFAD6EC-E34C-06F3-0CC7-07A5320FF736}"/>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750E164D-6C53-E601-1B32-0B8BB7F49860}"/>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D09626F7-6796-4A12-E237-F6C7409C4AC4}"/>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EE15F73-42F3-8D4B-9885-6C76E2622269}"/>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91078518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40493-8D04-055E-5BC7-4B1CB1FD48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973B8-924B-9040-F5AF-68EEA06EA506}"/>
              </a:ext>
            </a:extLst>
          </p:cNvPr>
          <p:cNvSpPr>
            <a:spLocks noGrp="1"/>
          </p:cNvSpPr>
          <p:nvPr>
            <p:ph type="title"/>
          </p:nvPr>
        </p:nvSpPr>
        <p:spPr/>
        <p:txBody>
          <a:bodyPr/>
          <a:lstStyle/>
          <a:p>
            <a:r>
              <a:rPr lang="en-US" dirty="0"/>
              <a:t>Challenge 7 - Challenge</a:t>
            </a:r>
          </a:p>
        </p:txBody>
      </p:sp>
      <p:sp>
        <p:nvSpPr>
          <p:cNvPr id="3" name="Text Placeholder 2">
            <a:extLst>
              <a:ext uri="{FF2B5EF4-FFF2-40B4-BE49-F238E27FC236}">
                <a16:creationId xmlns:a16="http://schemas.microsoft.com/office/drawing/2014/main" id="{2183ED0E-27CB-171C-0C41-701B6189DB72}"/>
              </a:ext>
            </a:extLst>
          </p:cNvPr>
          <p:cNvSpPr>
            <a:spLocks noGrp="1"/>
          </p:cNvSpPr>
          <p:nvPr>
            <p:ph type="body" sz="quarter" idx="10"/>
          </p:nvPr>
        </p:nvSpPr>
        <p:spPr>
          <a:xfrm>
            <a:off x="586390" y="1434370"/>
            <a:ext cx="11018520" cy="677108"/>
          </a:xfrm>
        </p:spPr>
        <p:txBody>
          <a:bodyPr/>
          <a:lstStyle/>
          <a:p>
            <a:r>
              <a:rPr lang="en-US" sz="2000" dirty="0"/>
              <a:t>In this challenge, you will re-use what you have done in the previous one and </a:t>
            </a:r>
          </a:p>
          <a:p>
            <a:r>
              <a:rPr lang="en-US" sz="2000" dirty="0"/>
              <a:t>integrate the code in a web application providing a chat user interface.</a:t>
            </a:r>
          </a:p>
        </p:txBody>
      </p:sp>
      <p:sp>
        <p:nvSpPr>
          <p:cNvPr id="5" name="TextBox 4">
            <a:extLst>
              <a:ext uri="{FF2B5EF4-FFF2-40B4-BE49-F238E27FC236}">
                <a16:creationId xmlns:a16="http://schemas.microsoft.com/office/drawing/2014/main" id="{56FD6D6A-E5B2-86D3-B364-277739E9F4E5}"/>
              </a:ext>
            </a:extLst>
          </p:cNvPr>
          <p:cNvSpPr txBox="1"/>
          <p:nvPr/>
        </p:nvSpPr>
        <p:spPr>
          <a:xfrm>
            <a:off x="530224" y="2534650"/>
            <a:ext cx="11172825" cy="2862322"/>
          </a:xfrm>
          <a:prstGeom prst="rect">
            <a:avLst/>
          </a:prstGeom>
          <a:noFill/>
        </p:spPr>
        <p:txBody>
          <a:bodyPr wrap="square">
            <a:spAutoFit/>
          </a:bodyPr>
          <a:lstStyle/>
          <a:p>
            <a:r>
              <a:rPr lang="en-US" sz="2000" dirty="0"/>
              <a:t>This challenge has these steps:</a:t>
            </a:r>
          </a:p>
          <a:p>
            <a:endParaRPr lang="en-US" sz="2000" dirty="0"/>
          </a:p>
          <a:p>
            <a:r>
              <a:rPr lang="en-US" sz="2000" b="1" dirty="0"/>
              <a:t>Step 0:</a:t>
            </a:r>
            <a:r>
              <a:rPr lang="en-US" sz="2000" dirty="0"/>
              <a:t> Create the final Index with all Docs</a:t>
            </a:r>
          </a:p>
          <a:p>
            <a:r>
              <a:rPr lang="en-US" sz="2000" b="1" dirty="0"/>
              <a:t>Step 1:</a:t>
            </a:r>
            <a:r>
              <a:rPr lang="en-US" sz="2000" dirty="0"/>
              <a:t> Deploy the sample code to Azure</a:t>
            </a:r>
          </a:p>
          <a:p>
            <a:r>
              <a:rPr lang="en-US" sz="2000" b="1" dirty="0"/>
              <a:t>Step 2:</a:t>
            </a:r>
            <a:r>
              <a:rPr lang="en-US" sz="2000" dirty="0"/>
              <a:t> Get to know the sample code</a:t>
            </a:r>
          </a:p>
          <a:p>
            <a:r>
              <a:rPr lang="en-US" sz="2000" b="1" dirty="0"/>
              <a:t>Step 3:</a:t>
            </a:r>
            <a:r>
              <a:rPr lang="en-US" sz="2000" dirty="0"/>
              <a:t> Let's test our code</a:t>
            </a:r>
          </a:p>
          <a:p>
            <a:r>
              <a:rPr lang="en-US" sz="2000" b="1" dirty="0"/>
              <a:t>Step 4:</a:t>
            </a:r>
            <a:r>
              <a:rPr lang="en-US" sz="2000" dirty="0"/>
              <a:t> Integrate the assistant's code</a:t>
            </a:r>
          </a:p>
          <a:p>
            <a:r>
              <a:rPr lang="en-US" sz="2000" b="1" dirty="0"/>
              <a:t>Step 5:</a:t>
            </a:r>
            <a:r>
              <a:rPr lang="en-US" sz="2000" dirty="0"/>
              <a:t> Deploy the code to Azure</a:t>
            </a:r>
          </a:p>
          <a:p>
            <a:endParaRPr lang="en-US" sz="2000" b="0" dirty="0">
              <a:solidFill>
                <a:srgbClr val="CCCCCC"/>
              </a:solidFill>
              <a:effectLst/>
              <a:latin typeface="Consolas" panose="020B0609020204030204" pitchFamily="49" charset="0"/>
            </a:endParaRPr>
          </a:p>
        </p:txBody>
      </p:sp>
      <p:sp>
        <p:nvSpPr>
          <p:cNvPr id="4" name="Rectangle: Rounded Corners 3">
            <a:extLst>
              <a:ext uri="{FF2B5EF4-FFF2-40B4-BE49-F238E27FC236}">
                <a16:creationId xmlns:a16="http://schemas.microsoft.com/office/drawing/2014/main" id="{2A1E447B-53D0-4E70-359D-478ADE77C429}"/>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615E020B-2400-69E3-4337-C1014AFFB88C}"/>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D76948BC-D99C-F190-0369-DFF055883550}"/>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CDDAC64E-291D-4AA8-A1DC-D2D55E43BA41}"/>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56F1CD53-3F4C-2FB9-7930-0C156744DC94}"/>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F45E1FCF-2C8C-F7AD-81A8-4AF6F77AEB79}"/>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A7DB689B-0920-5763-1AB0-BD4FB970D18A}"/>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E1426457-9BAD-12E0-D514-587A909A8792}"/>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6173704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92D4AE-521C-5463-9D48-CA7D0FBE61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8D57F03-0F4D-D625-5D43-AA1F4817D73B}"/>
              </a:ext>
            </a:extLst>
          </p:cNvPr>
          <p:cNvSpPr>
            <a:spLocks noGrp="1"/>
          </p:cNvSpPr>
          <p:nvPr>
            <p:ph type="title"/>
          </p:nvPr>
        </p:nvSpPr>
        <p:spPr/>
        <p:txBody>
          <a:bodyPr/>
          <a:lstStyle/>
          <a:p>
            <a:r>
              <a:rPr lang="en-US" dirty="0"/>
              <a:t>Challenge 7 – Success Criteria</a:t>
            </a:r>
          </a:p>
        </p:txBody>
      </p:sp>
      <p:sp>
        <p:nvSpPr>
          <p:cNvPr id="5" name="Text Placeholder 4">
            <a:extLst>
              <a:ext uri="{FF2B5EF4-FFF2-40B4-BE49-F238E27FC236}">
                <a16:creationId xmlns:a16="http://schemas.microsoft.com/office/drawing/2014/main" id="{D6740345-8545-FA2D-A29A-628AF22BD854}"/>
              </a:ext>
            </a:extLst>
          </p:cNvPr>
          <p:cNvSpPr>
            <a:spLocks noGrp="1"/>
          </p:cNvSpPr>
          <p:nvPr>
            <p:ph type="body" sz="quarter" idx="10"/>
          </p:nvPr>
        </p:nvSpPr>
        <p:spPr>
          <a:xfrm>
            <a:off x="586390" y="1434370"/>
            <a:ext cx="6341460" cy="1600438"/>
          </a:xfrm>
        </p:spPr>
        <p:txBody>
          <a:bodyPr/>
          <a:lstStyle/>
          <a:p>
            <a:pPr marL="285750" indent="-285750">
              <a:buFont typeface="Arial" panose="020B0604020202020204" pitchFamily="34" charset="0"/>
              <a:buChar char="•"/>
            </a:pPr>
            <a:r>
              <a:rPr lang="en-US" sz="2000" dirty="0"/>
              <a:t> Your application is successfully deployed in Azure.</a:t>
            </a:r>
          </a:p>
          <a:p>
            <a:pPr marL="285750" indent="-285750">
              <a:buFont typeface="Arial" panose="020B0604020202020204" pitchFamily="34" charset="0"/>
              <a:buChar char="•"/>
            </a:pPr>
            <a:r>
              <a:rPr lang="en-US" sz="2000" dirty="0"/>
              <a:t>Your application gives </a:t>
            </a:r>
            <a:r>
              <a:rPr lang="en-US" sz="2000" b="1" dirty="0"/>
              <a:t>_accurate_ </a:t>
            </a:r>
            <a:r>
              <a:rPr lang="en-US" sz="2000" dirty="0"/>
              <a:t>answers to the sample questions provided in the application (click on the various questions and run them through the application).</a:t>
            </a:r>
          </a:p>
        </p:txBody>
      </p:sp>
      <p:pic>
        <p:nvPicPr>
          <p:cNvPr id="2" name="Picture 1">
            <a:extLst>
              <a:ext uri="{FF2B5EF4-FFF2-40B4-BE49-F238E27FC236}">
                <a16:creationId xmlns:a16="http://schemas.microsoft.com/office/drawing/2014/main" id="{DDBF0F7B-80BC-79DD-CC6D-6A7286D4F364}"/>
              </a:ext>
            </a:extLst>
          </p:cNvPr>
          <p:cNvPicPr>
            <a:picLocks noChangeAspect="1"/>
          </p:cNvPicPr>
          <p:nvPr/>
        </p:nvPicPr>
        <p:blipFill>
          <a:blip r:embed="rId2"/>
          <a:stretch>
            <a:fillRect/>
          </a:stretch>
        </p:blipFill>
        <p:spPr>
          <a:xfrm>
            <a:off x="1605461" y="3262466"/>
            <a:ext cx="4293689" cy="3241232"/>
          </a:xfrm>
          <a:prstGeom prst="rect">
            <a:avLst/>
          </a:prstGeom>
        </p:spPr>
      </p:pic>
      <p:sp>
        <p:nvSpPr>
          <p:cNvPr id="3" name="Rectangle: Rounded Corners 2">
            <a:extLst>
              <a:ext uri="{FF2B5EF4-FFF2-40B4-BE49-F238E27FC236}">
                <a16:creationId xmlns:a16="http://schemas.microsoft.com/office/drawing/2014/main" id="{46151F1A-4818-6B3E-914C-625D11B9B02E}"/>
              </a:ext>
            </a:extLst>
          </p:cNvPr>
          <p:cNvSpPr/>
          <p:nvPr/>
        </p:nvSpPr>
        <p:spPr bwMode="auto">
          <a:xfrm>
            <a:off x="8731251" y="457200"/>
            <a:ext cx="3295516" cy="553998"/>
          </a:xfrm>
          <a:prstGeom prst="round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0 – Learn the Basics</a:t>
            </a:r>
          </a:p>
        </p:txBody>
      </p:sp>
      <p:sp>
        <p:nvSpPr>
          <p:cNvPr id="6" name="Rectangle: Rounded Corners 5">
            <a:extLst>
              <a:ext uri="{FF2B5EF4-FFF2-40B4-BE49-F238E27FC236}">
                <a16:creationId xmlns:a16="http://schemas.microsoft.com/office/drawing/2014/main" id="{367F9C0A-F711-AFAF-60A1-5DFF2D911F49}"/>
              </a:ext>
            </a:extLst>
          </p:cNvPr>
          <p:cNvSpPr/>
          <p:nvPr/>
        </p:nvSpPr>
        <p:spPr bwMode="auto">
          <a:xfrm>
            <a:off x="8731251" y="1110152"/>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1 – Establish your Plan</a:t>
            </a:r>
          </a:p>
        </p:txBody>
      </p:sp>
      <p:sp>
        <p:nvSpPr>
          <p:cNvPr id="7" name="Rectangle: Rounded Corners 6">
            <a:extLst>
              <a:ext uri="{FF2B5EF4-FFF2-40B4-BE49-F238E27FC236}">
                <a16:creationId xmlns:a16="http://schemas.microsoft.com/office/drawing/2014/main" id="{9739F4C2-A328-40A2-DC67-B858A2C53C9B}"/>
              </a:ext>
            </a:extLst>
          </p:cNvPr>
          <p:cNvSpPr/>
          <p:nvPr/>
        </p:nvSpPr>
        <p:spPr bwMode="auto">
          <a:xfrm>
            <a:off x="8731251" y="1763104"/>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2 – Play with Azure AI Foundry</a:t>
            </a:r>
          </a:p>
        </p:txBody>
      </p:sp>
      <p:sp>
        <p:nvSpPr>
          <p:cNvPr id="8" name="Rectangle: Rounded Corners 7">
            <a:extLst>
              <a:ext uri="{FF2B5EF4-FFF2-40B4-BE49-F238E27FC236}">
                <a16:creationId xmlns:a16="http://schemas.microsoft.com/office/drawing/2014/main" id="{2F4152A6-B835-84A4-4AB1-BA37E65CAE17}"/>
              </a:ext>
            </a:extLst>
          </p:cNvPr>
          <p:cNvSpPr/>
          <p:nvPr/>
        </p:nvSpPr>
        <p:spPr bwMode="auto">
          <a:xfrm>
            <a:off x="8731250" y="2416056"/>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3 – Start Coding</a:t>
            </a:r>
          </a:p>
        </p:txBody>
      </p:sp>
      <p:sp>
        <p:nvSpPr>
          <p:cNvPr id="9" name="Rectangle: Rounded Corners 8">
            <a:extLst>
              <a:ext uri="{FF2B5EF4-FFF2-40B4-BE49-F238E27FC236}">
                <a16:creationId xmlns:a16="http://schemas.microsoft.com/office/drawing/2014/main" id="{04D14B9A-5FFE-B3C6-A7AE-70AC27246317}"/>
              </a:ext>
            </a:extLst>
          </p:cNvPr>
          <p:cNvSpPr/>
          <p:nvPr/>
        </p:nvSpPr>
        <p:spPr bwMode="auto">
          <a:xfrm>
            <a:off x="8731252" y="3069008"/>
            <a:ext cx="3295517"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4 – Advanced RAG</a:t>
            </a:r>
          </a:p>
        </p:txBody>
      </p:sp>
      <p:sp>
        <p:nvSpPr>
          <p:cNvPr id="10" name="Rectangle: Rounded Corners 9">
            <a:extLst>
              <a:ext uri="{FF2B5EF4-FFF2-40B4-BE49-F238E27FC236}">
                <a16:creationId xmlns:a16="http://schemas.microsoft.com/office/drawing/2014/main" id="{C6034EEC-139C-BE5C-0669-7BB1FEC084DF}"/>
              </a:ext>
            </a:extLst>
          </p:cNvPr>
          <p:cNvSpPr/>
          <p:nvPr/>
        </p:nvSpPr>
        <p:spPr bwMode="auto">
          <a:xfrm>
            <a:off x="8731250" y="3721960"/>
            <a:ext cx="3295519"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5 – Multi-Source / Multi-Agent</a:t>
            </a:r>
          </a:p>
        </p:txBody>
      </p:sp>
      <p:sp>
        <p:nvSpPr>
          <p:cNvPr id="11" name="Rectangle: Rounded Corners 10">
            <a:extLst>
              <a:ext uri="{FF2B5EF4-FFF2-40B4-BE49-F238E27FC236}">
                <a16:creationId xmlns:a16="http://schemas.microsoft.com/office/drawing/2014/main" id="{BB724CEF-46EB-BC24-C2C2-63DBE550330F}"/>
              </a:ext>
            </a:extLst>
          </p:cNvPr>
          <p:cNvSpPr/>
          <p:nvPr/>
        </p:nvSpPr>
        <p:spPr bwMode="auto">
          <a:xfrm>
            <a:off x="8731247" y="4393573"/>
            <a:ext cx="3295516" cy="553998"/>
          </a:xfrm>
          <a:prstGeom prst="roundRect">
            <a:avLst/>
          </a:prstGeom>
          <a:solidFill>
            <a:srgbClr val="35961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6 – Actions</a:t>
            </a:r>
          </a:p>
        </p:txBody>
      </p:sp>
      <p:sp>
        <p:nvSpPr>
          <p:cNvPr id="12" name="Rectangle: Rounded Corners 11">
            <a:extLst>
              <a:ext uri="{FF2B5EF4-FFF2-40B4-BE49-F238E27FC236}">
                <a16:creationId xmlns:a16="http://schemas.microsoft.com/office/drawing/2014/main" id="{A4241D79-9631-5F37-F4C8-BE999A9F7E0D}"/>
              </a:ext>
            </a:extLst>
          </p:cNvPr>
          <p:cNvSpPr/>
          <p:nvPr/>
        </p:nvSpPr>
        <p:spPr bwMode="auto">
          <a:xfrm>
            <a:off x="8731247" y="5065186"/>
            <a:ext cx="3295516" cy="553998"/>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latin typeface="+mj-lt"/>
                <a:ea typeface="Segoe UI" pitchFamily="34" charset="0"/>
                <a:cs typeface="Segoe UI" pitchFamily="34" charset="0"/>
              </a:rPr>
              <a:t>Challenge 7 – Deploy your App</a:t>
            </a:r>
          </a:p>
        </p:txBody>
      </p:sp>
    </p:spTree>
    <p:extLst>
      <p:ext uri="{BB962C8B-B14F-4D97-AF65-F5344CB8AC3E}">
        <p14:creationId xmlns:p14="http://schemas.microsoft.com/office/powerpoint/2010/main" val="22993265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B53D3E-E766-AE4F-E510-5787A10ADD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B25EDEB-5009-F874-5269-98ACEBC1E4FE}"/>
              </a:ext>
            </a:extLst>
          </p:cNvPr>
          <p:cNvSpPr>
            <a:spLocks noGrp="1"/>
          </p:cNvSpPr>
          <p:nvPr>
            <p:ph type="title"/>
          </p:nvPr>
        </p:nvSpPr>
        <p:spPr/>
        <p:txBody>
          <a:bodyPr/>
          <a:lstStyle/>
          <a:p>
            <a:r>
              <a:rPr lang="en-US" dirty="0"/>
              <a:t>Achievement Unlocked!</a:t>
            </a:r>
          </a:p>
        </p:txBody>
      </p:sp>
      <p:pic>
        <p:nvPicPr>
          <p:cNvPr id="6" name="Picture 5" descr="A cartoon character with a black background&#10;&#10;Description automatically generated">
            <a:extLst>
              <a:ext uri="{FF2B5EF4-FFF2-40B4-BE49-F238E27FC236}">
                <a16:creationId xmlns:a16="http://schemas.microsoft.com/office/drawing/2014/main" id="{E700993F-529C-E573-561F-1BB2889E7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913" y="1965878"/>
            <a:ext cx="5449526" cy="2926241"/>
          </a:xfrm>
          <a:prstGeom prst="rect">
            <a:avLst/>
          </a:prstGeom>
        </p:spPr>
      </p:pic>
      <p:pic>
        <p:nvPicPr>
          <p:cNvPr id="4098" name="Picture 2" descr="Xbox One Achievement Unlocked Sticker by Xbox for iOS &amp; Android | GIPHY">
            <a:extLst>
              <a:ext uri="{FF2B5EF4-FFF2-40B4-BE49-F238E27FC236}">
                <a16:creationId xmlns:a16="http://schemas.microsoft.com/office/drawing/2014/main" id="{925D7ADD-4E7D-09F6-99DB-8B1E4BAC1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5153025"/>
            <a:ext cx="4572000" cy="12477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logo with a black background&#10;&#10;Description automatically generated with medium confidence">
            <a:extLst>
              <a:ext uri="{FF2B5EF4-FFF2-40B4-BE49-F238E27FC236}">
                <a16:creationId xmlns:a16="http://schemas.microsoft.com/office/drawing/2014/main" id="{6CD6A870-277A-2EC5-B145-12193A419F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9914" y="1826530"/>
            <a:ext cx="3204935" cy="3204935"/>
          </a:xfrm>
          <a:prstGeom prst="rect">
            <a:avLst/>
          </a:prstGeom>
        </p:spPr>
      </p:pic>
    </p:spTree>
    <p:extLst>
      <p:ext uri="{BB962C8B-B14F-4D97-AF65-F5344CB8AC3E}">
        <p14:creationId xmlns:p14="http://schemas.microsoft.com/office/powerpoint/2010/main" val="348194420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eme Creator - Funny I will find you and help map all your business ...">
            <a:extLst>
              <a:ext uri="{FF2B5EF4-FFF2-40B4-BE49-F238E27FC236}">
                <a16:creationId xmlns:a16="http://schemas.microsoft.com/office/drawing/2014/main" id="{169BCEA1-5E7E-58DC-C9D0-8ED57D74F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7674" y="2360612"/>
            <a:ext cx="4930069" cy="2682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3">
            <a:extLst>
              <a:ext uri="{FF2B5EF4-FFF2-40B4-BE49-F238E27FC236}">
                <a16:creationId xmlns:a16="http://schemas.microsoft.com/office/drawing/2014/main" id="{602C21D9-1069-CA69-8DFB-9BD6F2C1D18C}"/>
              </a:ext>
            </a:extLst>
          </p:cNvPr>
          <p:cNvSpPr>
            <a:spLocks noGrp="1"/>
          </p:cNvSpPr>
          <p:nvPr>
            <p:ph type="title"/>
          </p:nvPr>
        </p:nvSpPr>
        <p:spPr>
          <a:xfrm>
            <a:off x="588263" y="457200"/>
            <a:ext cx="11018520" cy="553998"/>
          </a:xfrm>
        </p:spPr>
        <p:txBody>
          <a:bodyPr/>
          <a:lstStyle/>
          <a:p>
            <a:r>
              <a:rPr lang="en-US" dirty="0"/>
              <a:t>Let us know how it went!</a:t>
            </a:r>
          </a:p>
        </p:txBody>
      </p:sp>
      <p:pic>
        <p:nvPicPr>
          <p:cNvPr id="4" name="Picture 3" descr="A screenshot of a computer training&#10;&#10;AI-generated content may be incorrect.">
            <a:extLst>
              <a:ext uri="{FF2B5EF4-FFF2-40B4-BE49-F238E27FC236}">
                <a16:creationId xmlns:a16="http://schemas.microsoft.com/office/drawing/2014/main" id="{03507CC1-C62E-55F4-062B-D1B8A2B77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00" y="1208087"/>
            <a:ext cx="5334000" cy="5343525"/>
          </a:xfrm>
          <a:prstGeom prst="rect">
            <a:avLst/>
          </a:prstGeom>
        </p:spPr>
      </p:pic>
    </p:spTree>
    <p:extLst>
      <p:ext uri="{BB962C8B-B14F-4D97-AF65-F5344CB8AC3E}">
        <p14:creationId xmlns:p14="http://schemas.microsoft.com/office/powerpoint/2010/main" val="20325310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A803C-D390-0117-5EB5-650DE72D6F2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14D21A-AE88-58A2-1603-75FBBE42A8EC}"/>
              </a:ext>
            </a:extLst>
          </p:cNvPr>
          <p:cNvSpPr>
            <a:spLocks noGrp="1"/>
          </p:cNvSpPr>
          <p:nvPr>
            <p:ph type="title"/>
          </p:nvPr>
        </p:nvSpPr>
        <p:spPr/>
        <p:txBody>
          <a:bodyPr/>
          <a:lstStyle/>
          <a:p>
            <a:r>
              <a:rPr lang="en-US" dirty="0"/>
              <a:t>Pre-requirements</a:t>
            </a:r>
          </a:p>
        </p:txBody>
      </p:sp>
      <p:sp>
        <p:nvSpPr>
          <p:cNvPr id="5" name="Text Placeholder 4">
            <a:extLst>
              <a:ext uri="{FF2B5EF4-FFF2-40B4-BE49-F238E27FC236}">
                <a16:creationId xmlns:a16="http://schemas.microsoft.com/office/drawing/2014/main" id="{7D0D38DB-C986-5230-62FA-7B7BD075B81C}"/>
              </a:ext>
            </a:extLst>
          </p:cNvPr>
          <p:cNvSpPr>
            <a:spLocks noGrp="1"/>
          </p:cNvSpPr>
          <p:nvPr>
            <p:ph type="body" sz="quarter" idx="10"/>
          </p:nvPr>
        </p:nvSpPr>
        <p:spPr>
          <a:xfrm>
            <a:off x="586390" y="1434370"/>
            <a:ext cx="11018520" cy="2142125"/>
          </a:xfrm>
        </p:spPr>
        <p:txBody>
          <a:bodyPr/>
          <a:lstStyle/>
          <a:p>
            <a:r>
              <a:rPr lang="en-US" sz="2400" b="1" dirty="0"/>
              <a:t>To be successful in this hackathon you need the following skills:</a:t>
            </a:r>
          </a:p>
          <a:p>
            <a:pPr marL="457200" indent="-457200">
              <a:buFont typeface="Arial" panose="020B0604020202020204" pitchFamily="34" charset="0"/>
              <a:buChar char="•"/>
            </a:pPr>
            <a:r>
              <a:rPr lang="en-US" sz="2400" dirty="0"/>
              <a:t>To have basic knowledge of AI Concepts</a:t>
            </a:r>
          </a:p>
          <a:p>
            <a:pPr marL="457200" indent="-457200">
              <a:buFont typeface="Arial" panose="020B0604020202020204" pitchFamily="34" charset="0"/>
              <a:buChar char="•"/>
            </a:pPr>
            <a:r>
              <a:rPr lang="en-US" sz="2400" dirty="0"/>
              <a:t>To have basic knowledge of Microsoft Azure</a:t>
            </a:r>
          </a:p>
          <a:p>
            <a:pPr marL="457200" indent="-457200">
              <a:buFont typeface="Arial" panose="020B0604020202020204" pitchFamily="34" charset="0"/>
              <a:buChar char="•"/>
            </a:pPr>
            <a:r>
              <a:rPr lang="en-US" sz="2400" dirty="0"/>
              <a:t>To be proficient in Python</a:t>
            </a:r>
          </a:p>
          <a:p>
            <a:pPr marL="457200" indent="-457200">
              <a:buFont typeface="Arial" panose="020B0604020202020204" pitchFamily="34" charset="0"/>
              <a:buChar char="•"/>
            </a:pPr>
            <a:r>
              <a:rPr lang="en-US" sz="2400" dirty="0"/>
              <a:t>To be proficient with Docker and application containerization </a:t>
            </a:r>
          </a:p>
        </p:txBody>
      </p:sp>
      <p:sp>
        <p:nvSpPr>
          <p:cNvPr id="2" name="Text Placeholder 4">
            <a:extLst>
              <a:ext uri="{FF2B5EF4-FFF2-40B4-BE49-F238E27FC236}">
                <a16:creationId xmlns:a16="http://schemas.microsoft.com/office/drawing/2014/main" id="{D56E563B-BEF4-C50E-7927-C97E5FFC8D65}"/>
              </a:ext>
            </a:extLst>
          </p:cNvPr>
          <p:cNvSpPr txBox="1">
            <a:spLocks/>
          </p:cNvSpPr>
          <p:nvPr/>
        </p:nvSpPr>
        <p:spPr>
          <a:xfrm>
            <a:off x="586390" y="3815477"/>
            <a:ext cx="11018520"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You also need the following “tools”:</a:t>
            </a:r>
          </a:p>
          <a:p>
            <a:pPr marL="457200" indent="-457200">
              <a:buFont typeface="Arial" panose="020B0604020202020204" pitchFamily="34" charset="0"/>
              <a:buChar char="•"/>
            </a:pPr>
            <a:r>
              <a:rPr lang="en-US" sz="2400" dirty="0"/>
              <a:t>An Azure Subscription (Contributor + User Access Administrator)</a:t>
            </a:r>
          </a:p>
          <a:p>
            <a:pPr marL="457200" indent="-457200">
              <a:buFont typeface="Arial" panose="020B0604020202020204" pitchFamily="34" charset="0"/>
              <a:buChar char="•"/>
            </a:pPr>
            <a:r>
              <a:rPr lang="en-US" sz="2400" dirty="0"/>
              <a:t>A GitHub account</a:t>
            </a:r>
          </a:p>
          <a:p>
            <a:pPr marL="457200" indent="-457200">
              <a:buFont typeface="Arial" panose="020B0604020202020204" pitchFamily="34" charset="0"/>
              <a:buChar char="•"/>
            </a:pPr>
            <a:r>
              <a:rPr lang="en-US" sz="2400" dirty="0"/>
              <a:t>A Docker account</a:t>
            </a:r>
          </a:p>
          <a:p>
            <a:pPr marL="457200" indent="-457200">
              <a:buFont typeface="Arial" panose="020B0604020202020204" pitchFamily="34" charset="0"/>
              <a:buChar char="•"/>
            </a:pPr>
            <a:r>
              <a:rPr lang="en-US" sz="2400" dirty="0"/>
              <a:t>Visual Studio Code</a:t>
            </a:r>
          </a:p>
          <a:p>
            <a:pPr marL="457200" indent="-457200">
              <a:buFont typeface="Arial" panose="020B0604020202020204" pitchFamily="34" charset="0"/>
              <a:buChar char="•"/>
            </a:pPr>
            <a:r>
              <a:rPr lang="en-US" sz="2400" dirty="0"/>
              <a:t>Windows / Mac (x64 or ARM64) machine with possibility to install software</a:t>
            </a:r>
          </a:p>
        </p:txBody>
      </p:sp>
    </p:spTree>
    <p:extLst>
      <p:ext uri="{BB962C8B-B14F-4D97-AF65-F5344CB8AC3E}">
        <p14:creationId xmlns:p14="http://schemas.microsoft.com/office/powerpoint/2010/main" val="21247792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03D02-E52B-9C8E-E8A7-ABE4A9B496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98D9A4-5F3C-6DFB-6378-6B630F8EC60C}"/>
              </a:ext>
            </a:extLst>
          </p:cNvPr>
          <p:cNvSpPr>
            <a:spLocks noGrp="1"/>
          </p:cNvSpPr>
          <p:nvPr>
            <p:ph type="title"/>
          </p:nvPr>
        </p:nvSpPr>
        <p:spPr/>
        <p:txBody>
          <a:bodyPr/>
          <a:lstStyle/>
          <a:p>
            <a:r>
              <a:rPr lang="en-US" dirty="0"/>
              <a:t>Tips and tricks</a:t>
            </a:r>
          </a:p>
        </p:txBody>
      </p:sp>
      <p:sp>
        <p:nvSpPr>
          <p:cNvPr id="5" name="Text Placeholder 4">
            <a:extLst>
              <a:ext uri="{FF2B5EF4-FFF2-40B4-BE49-F238E27FC236}">
                <a16:creationId xmlns:a16="http://schemas.microsoft.com/office/drawing/2014/main" id="{94CE7573-B8CE-3DF9-C4AD-8A580C9934E4}"/>
              </a:ext>
            </a:extLst>
          </p:cNvPr>
          <p:cNvSpPr>
            <a:spLocks noGrp="1"/>
          </p:cNvSpPr>
          <p:nvPr>
            <p:ph type="body" sz="quarter" idx="10"/>
          </p:nvPr>
        </p:nvSpPr>
        <p:spPr>
          <a:xfrm>
            <a:off x="586390" y="1434370"/>
            <a:ext cx="11018520" cy="2142125"/>
          </a:xfrm>
        </p:spPr>
        <p:txBody>
          <a:bodyPr/>
          <a:lstStyle/>
          <a:p>
            <a:pPr marL="457200" indent="-457200">
              <a:buFont typeface="Arial" panose="020B0604020202020204" pitchFamily="34" charset="0"/>
              <a:buChar char="•"/>
            </a:pPr>
            <a:r>
              <a:rPr lang="en-US" sz="2400" dirty="0">
                <a:latin typeface="+mj-lt"/>
              </a:rPr>
              <a:t>Challenges are designed to be completed in sequence</a:t>
            </a:r>
          </a:p>
          <a:p>
            <a:pPr marL="457200" indent="-457200">
              <a:buFont typeface="Arial" panose="020B0604020202020204" pitchFamily="34" charset="0"/>
              <a:buChar char="•"/>
            </a:pPr>
            <a:r>
              <a:rPr lang="en-US" sz="2400" dirty="0">
                <a:latin typeface="+mj-lt"/>
              </a:rPr>
              <a:t>Challenges will become more and more complex</a:t>
            </a:r>
          </a:p>
          <a:p>
            <a:pPr marL="457200" indent="-457200">
              <a:buFont typeface="Arial" panose="020B0604020202020204" pitchFamily="34" charset="0"/>
              <a:buChar char="•"/>
            </a:pPr>
            <a:r>
              <a:rPr lang="en-US" sz="2400" dirty="0">
                <a:latin typeface="+mj-lt"/>
              </a:rPr>
              <a:t>READ the instructions (also the resources!)</a:t>
            </a:r>
          </a:p>
          <a:p>
            <a:pPr marL="457200" indent="-457200">
              <a:buFont typeface="Arial" panose="020B0604020202020204" pitchFamily="34" charset="0"/>
              <a:buChar char="•"/>
            </a:pPr>
            <a:r>
              <a:rPr lang="en-US" sz="2400" dirty="0">
                <a:latin typeface="+mj-lt"/>
              </a:rPr>
              <a:t>If you get stuck somewhere, work within the team to solve it</a:t>
            </a:r>
          </a:p>
          <a:p>
            <a:pPr marL="457200" indent="-457200">
              <a:buFont typeface="Arial" panose="020B0604020202020204" pitchFamily="34" charset="0"/>
              <a:buChar char="•"/>
            </a:pPr>
            <a:r>
              <a:rPr lang="en-US" sz="2400" dirty="0">
                <a:latin typeface="+mj-lt"/>
              </a:rPr>
              <a:t>If you are stuck and frustrated, talk with the coach! </a:t>
            </a:r>
            <a:r>
              <a:rPr lang="en-US" sz="2400" dirty="0">
                <a:latin typeface="+mj-lt"/>
                <a:sym typeface="Wingdings" panose="05000000000000000000" pitchFamily="2" charset="2"/>
              </a:rPr>
              <a:t></a:t>
            </a:r>
            <a:endParaRPr lang="en-US" sz="2400" dirty="0">
              <a:latin typeface="+mj-lt"/>
            </a:endParaRPr>
          </a:p>
        </p:txBody>
      </p:sp>
      <p:pic>
        <p:nvPicPr>
          <p:cNvPr id="3076" name="Picture 4" descr="Explaining Stressed GIF - Explaining Stressed Crazy - Discover &amp; Share GIFs">
            <a:extLst>
              <a:ext uri="{FF2B5EF4-FFF2-40B4-BE49-F238E27FC236}">
                <a16:creationId xmlns:a16="http://schemas.microsoft.com/office/drawing/2014/main" id="{23BD58F7-2D34-E955-9D22-63632A795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3267" y="3999667"/>
            <a:ext cx="3284765" cy="252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760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65BAB-A90A-C90F-38D1-C8DED798C1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4E2DD3-E333-1964-6410-554BB36F70A7}"/>
              </a:ext>
            </a:extLst>
          </p:cNvPr>
          <p:cNvSpPr>
            <a:spLocks noGrp="1"/>
          </p:cNvSpPr>
          <p:nvPr>
            <p:ph type="title"/>
          </p:nvPr>
        </p:nvSpPr>
        <p:spPr/>
        <p:txBody>
          <a:bodyPr/>
          <a:lstStyle/>
          <a:p>
            <a:r>
              <a:rPr lang="en-US" dirty="0"/>
              <a:t>Challenges Overview</a:t>
            </a:r>
          </a:p>
        </p:txBody>
      </p:sp>
      <p:sp>
        <p:nvSpPr>
          <p:cNvPr id="7" name="Rectangle: Rounded Corners 6">
            <a:extLst>
              <a:ext uri="{FF2B5EF4-FFF2-40B4-BE49-F238E27FC236}">
                <a16:creationId xmlns:a16="http://schemas.microsoft.com/office/drawing/2014/main" id="{868E0C46-5F3A-BCD5-9145-94F9B5C388C2}"/>
              </a:ext>
            </a:extLst>
          </p:cNvPr>
          <p:cNvSpPr/>
          <p:nvPr/>
        </p:nvSpPr>
        <p:spPr bwMode="auto">
          <a:xfrm>
            <a:off x="588263" y="1387151"/>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0 – Learn the Basics</a:t>
            </a:r>
          </a:p>
        </p:txBody>
      </p:sp>
      <p:sp>
        <p:nvSpPr>
          <p:cNvPr id="8" name="Rectangle: Rounded Corners 7">
            <a:extLst>
              <a:ext uri="{FF2B5EF4-FFF2-40B4-BE49-F238E27FC236}">
                <a16:creationId xmlns:a16="http://schemas.microsoft.com/office/drawing/2014/main" id="{E2985284-5681-3FD4-35F6-12A5F2C44DA0}"/>
              </a:ext>
            </a:extLst>
          </p:cNvPr>
          <p:cNvSpPr/>
          <p:nvPr/>
        </p:nvSpPr>
        <p:spPr bwMode="auto">
          <a:xfrm>
            <a:off x="588263" y="2040103"/>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1 – Establish your Plan</a:t>
            </a:r>
          </a:p>
        </p:txBody>
      </p:sp>
      <p:sp>
        <p:nvSpPr>
          <p:cNvPr id="9" name="Rectangle: Rounded Corners 8">
            <a:extLst>
              <a:ext uri="{FF2B5EF4-FFF2-40B4-BE49-F238E27FC236}">
                <a16:creationId xmlns:a16="http://schemas.microsoft.com/office/drawing/2014/main" id="{D0558CFC-A74A-BE05-A510-F4D69E84E085}"/>
              </a:ext>
            </a:extLst>
          </p:cNvPr>
          <p:cNvSpPr/>
          <p:nvPr/>
        </p:nvSpPr>
        <p:spPr bwMode="auto">
          <a:xfrm>
            <a:off x="588263" y="2693055"/>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2 – Play with Azure AI Foundry</a:t>
            </a:r>
          </a:p>
        </p:txBody>
      </p:sp>
      <p:sp>
        <p:nvSpPr>
          <p:cNvPr id="10" name="Rectangle: Rounded Corners 9">
            <a:extLst>
              <a:ext uri="{FF2B5EF4-FFF2-40B4-BE49-F238E27FC236}">
                <a16:creationId xmlns:a16="http://schemas.microsoft.com/office/drawing/2014/main" id="{BE1D9AF9-875C-32D0-731F-EB9C5B0C6707}"/>
              </a:ext>
            </a:extLst>
          </p:cNvPr>
          <p:cNvSpPr/>
          <p:nvPr/>
        </p:nvSpPr>
        <p:spPr bwMode="auto">
          <a:xfrm>
            <a:off x="588262" y="3346007"/>
            <a:ext cx="5209155"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3 – Start Coding</a:t>
            </a:r>
          </a:p>
        </p:txBody>
      </p:sp>
      <p:sp>
        <p:nvSpPr>
          <p:cNvPr id="11" name="Rectangle: Rounded Corners 10">
            <a:extLst>
              <a:ext uri="{FF2B5EF4-FFF2-40B4-BE49-F238E27FC236}">
                <a16:creationId xmlns:a16="http://schemas.microsoft.com/office/drawing/2014/main" id="{24F764ED-2641-3727-6F75-D72DD8CC4569}"/>
              </a:ext>
            </a:extLst>
          </p:cNvPr>
          <p:cNvSpPr/>
          <p:nvPr/>
        </p:nvSpPr>
        <p:spPr bwMode="auto">
          <a:xfrm>
            <a:off x="588263" y="3998959"/>
            <a:ext cx="5209156"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4 – Advanced RAG</a:t>
            </a:r>
          </a:p>
        </p:txBody>
      </p:sp>
      <p:sp>
        <p:nvSpPr>
          <p:cNvPr id="12" name="Rectangle: Rounded Corners 11">
            <a:extLst>
              <a:ext uri="{FF2B5EF4-FFF2-40B4-BE49-F238E27FC236}">
                <a16:creationId xmlns:a16="http://schemas.microsoft.com/office/drawing/2014/main" id="{9CD31556-A90A-D8E0-ECE7-68FA77699AF7}"/>
              </a:ext>
            </a:extLst>
          </p:cNvPr>
          <p:cNvSpPr/>
          <p:nvPr/>
        </p:nvSpPr>
        <p:spPr bwMode="auto">
          <a:xfrm>
            <a:off x="588260" y="4651911"/>
            <a:ext cx="5209159"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5 – Multi-Source / Multi-Agent</a:t>
            </a:r>
          </a:p>
        </p:txBody>
      </p:sp>
      <p:sp>
        <p:nvSpPr>
          <p:cNvPr id="13" name="Rectangle: Rounded Corners 12">
            <a:extLst>
              <a:ext uri="{FF2B5EF4-FFF2-40B4-BE49-F238E27FC236}">
                <a16:creationId xmlns:a16="http://schemas.microsoft.com/office/drawing/2014/main" id="{7F9C30D0-A503-37B9-B8FF-32A7399C744E}"/>
              </a:ext>
            </a:extLst>
          </p:cNvPr>
          <p:cNvSpPr/>
          <p:nvPr/>
        </p:nvSpPr>
        <p:spPr bwMode="auto">
          <a:xfrm>
            <a:off x="588259" y="5323524"/>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6 – Actions</a:t>
            </a:r>
          </a:p>
        </p:txBody>
      </p:sp>
      <p:sp>
        <p:nvSpPr>
          <p:cNvPr id="14" name="Rectangle: Rounded Corners 13">
            <a:extLst>
              <a:ext uri="{FF2B5EF4-FFF2-40B4-BE49-F238E27FC236}">
                <a16:creationId xmlns:a16="http://schemas.microsoft.com/office/drawing/2014/main" id="{3669EDB0-E46B-640A-2D9F-DAC0AEEA0AD5}"/>
              </a:ext>
            </a:extLst>
          </p:cNvPr>
          <p:cNvSpPr/>
          <p:nvPr/>
        </p:nvSpPr>
        <p:spPr bwMode="auto">
          <a:xfrm>
            <a:off x="588259" y="5995137"/>
            <a:ext cx="5209154" cy="553998"/>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b="1" dirty="0">
                <a:solidFill>
                  <a:schemeClr val="bg1"/>
                </a:solidFill>
                <a:latin typeface="+mj-lt"/>
                <a:ea typeface="Segoe UI" pitchFamily="34" charset="0"/>
                <a:cs typeface="Segoe UI" pitchFamily="34" charset="0"/>
              </a:rPr>
              <a:t>Challenge 7 – Deploy your App</a:t>
            </a:r>
          </a:p>
        </p:txBody>
      </p:sp>
      <p:pic>
        <p:nvPicPr>
          <p:cNvPr id="19" name="Picture 18" descr="A cartoon character with a black background&#10;&#10;Description automatically generated">
            <a:extLst>
              <a:ext uri="{FF2B5EF4-FFF2-40B4-BE49-F238E27FC236}">
                <a16:creationId xmlns:a16="http://schemas.microsoft.com/office/drawing/2014/main" id="{84A39F2B-F971-858B-CF3D-1CBD1F9043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6531" y="1030432"/>
            <a:ext cx="3843629" cy="2063920"/>
          </a:xfrm>
          <a:prstGeom prst="rect">
            <a:avLst/>
          </a:prstGeom>
        </p:spPr>
      </p:pic>
      <p:pic>
        <p:nvPicPr>
          <p:cNvPr id="21" name="Picture 20" descr="A logo with a colorful wave&#10;&#10;Description automatically generated with medium confidence">
            <a:extLst>
              <a:ext uri="{FF2B5EF4-FFF2-40B4-BE49-F238E27FC236}">
                <a16:creationId xmlns:a16="http://schemas.microsoft.com/office/drawing/2014/main" id="{75DF5534-1588-72BF-2305-7C014ED5B5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52115" y="3116489"/>
            <a:ext cx="1457908" cy="1457908"/>
          </a:xfrm>
          <a:prstGeom prst="rect">
            <a:avLst/>
          </a:prstGeom>
        </p:spPr>
      </p:pic>
      <p:pic>
        <p:nvPicPr>
          <p:cNvPr id="23" name="Picture 22" descr="A logo with a black background&#10;&#10;Description automatically generated with medium confidence">
            <a:extLst>
              <a:ext uri="{FF2B5EF4-FFF2-40B4-BE49-F238E27FC236}">
                <a16:creationId xmlns:a16="http://schemas.microsoft.com/office/drawing/2014/main" id="{1BD096F9-8484-DA3E-E1CC-769B0DF105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2115" y="4810863"/>
            <a:ext cx="1457909" cy="1457909"/>
          </a:xfrm>
          <a:prstGeom prst="rect">
            <a:avLst/>
          </a:prstGeom>
        </p:spPr>
      </p:pic>
      <p:cxnSp>
        <p:nvCxnSpPr>
          <p:cNvPr id="25" name="Straight Connector 24">
            <a:extLst>
              <a:ext uri="{FF2B5EF4-FFF2-40B4-BE49-F238E27FC236}">
                <a16:creationId xmlns:a16="http://schemas.microsoft.com/office/drawing/2014/main" id="{80A65CB9-FA44-D605-1370-B892B721BF44}"/>
              </a:ext>
            </a:extLst>
          </p:cNvPr>
          <p:cNvCxnSpPr>
            <a:cxnSpLocks/>
          </p:cNvCxnSpPr>
          <p:nvPr/>
        </p:nvCxnSpPr>
        <p:spPr>
          <a:xfrm>
            <a:off x="696686" y="5262465"/>
            <a:ext cx="7539134"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46D72A4-7797-9B5B-9364-11DF99C0E04A}"/>
              </a:ext>
            </a:extLst>
          </p:cNvPr>
          <p:cNvCxnSpPr/>
          <p:nvPr/>
        </p:nvCxnSpPr>
        <p:spPr>
          <a:xfrm>
            <a:off x="696686" y="6627844"/>
            <a:ext cx="7657322" cy="0"/>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2BB3B2F-8F2B-30DE-F5B0-702AAA117ED8}"/>
              </a:ext>
            </a:extLst>
          </p:cNvPr>
          <p:cNvCxnSpPr>
            <a:cxnSpLocks/>
          </p:cNvCxnSpPr>
          <p:nvPr/>
        </p:nvCxnSpPr>
        <p:spPr>
          <a:xfrm flipV="1">
            <a:off x="8218325" y="4474076"/>
            <a:ext cx="763944" cy="792706"/>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1C35B3-67ED-E577-CFC8-B12071D1C03B}"/>
              </a:ext>
            </a:extLst>
          </p:cNvPr>
          <p:cNvCxnSpPr>
            <a:cxnSpLocks/>
          </p:cNvCxnSpPr>
          <p:nvPr/>
        </p:nvCxnSpPr>
        <p:spPr>
          <a:xfrm flipV="1">
            <a:off x="8360230" y="5995137"/>
            <a:ext cx="510073" cy="641341"/>
          </a:xfrm>
          <a:prstGeom prst="line">
            <a:avLst/>
          </a:prstGeom>
          <a:ln w="381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5819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C8983-2625-8563-F1EB-E591CE2AD2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4F9C76-65AF-33E8-6F02-79296FD5C68C}"/>
              </a:ext>
            </a:extLst>
          </p:cNvPr>
          <p:cNvSpPr>
            <a:spLocks noGrp="1"/>
          </p:cNvSpPr>
          <p:nvPr>
            <p:ph type="title"/>
          </p:nvPr>
        </p:nvSpPr>
        <p:spPr/>
        <p:txBody>
          <a:bodyPr/>
          <a:lstStyle/>
          <a:p>
            <a:r>
              <a:rPr lang="en-US" dirty="0"/>
              <a:t>Dataset</a:t>
            </a:r>
          </a:p>
        </p:txBody>
      </p:sp>
      <p:sp>
        <p:nvSpPr>
          <p:cNvPr id="5" name="Text Placeholder 4">
            <a:extLst>
              <a:ext uri="{FF2B5EF4-FFF2-40B4-BE49-F238E27FC236}">
                <a16:creationId xmlns:a16="http://schemas.microsoft.com/office/drawing/2014/main" id="{B8ACB59F-EF75-1A5F-8353-964776065331}"/>
              </a:ext>
            </a:extLst>
          </p:cNvPr>
          <p:cNvSpPr>
            <a:spLocks noGrp="1"/>
          </p:cNvSpPr>
          <p:nvPr>
            <p:ph type="body" sz="quarter" idx="12"/>
          </p:nvPr>
        </p:nvSpPr>
        <p:spPr>
          <a:xfrm>
            <a:off x="584200" y="3686842"/>
            <a:ext cx="4211735" cy="492443"/>
          </a:xfrm>
        </p:spPr>
        <p:txBody>
          <a:bodyPr/>
          <a:lstStyle/>
          <a:p>
            <a:r>
              <a:rPr lang="en-US" sz="3200" b="1" dirty="0">
                <a:latin typeface="+mj-lt"/>
              </a:rPr>
              <a:t>FSI</a:t>
            </a:r>
          </a:p>
        </p:txBody>
      </p:sp>
    </p:spTree>
    <p:extLst>
      <p:ext uri="{BB962C8B-B14F-4D97-AF65-F5344CB8AC3E}">
        <p14:creationId xmlns:p14="http://schemas.microsoft.com/office/powerpoint/2010/main" val="3801660263"/>
      </p:ext>
    </p:extLst>
  </p:cSld>
  <p:clrMapOvr>
    <a:masterClrMapping/>
  </p:clrMapOvr>
  <p:transition>
    <p:fade/>
  </p:transition>
</p:sld>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f65c0270-66b0-4658-ae0c-d8d7625b3cae" xsi:nil="true"/>
    <lcf76f155ced4ddcb4097134ff3c332f xmlns="4b53f4fd-3146-438d-998f-2d51ffc6765f">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F4A88397493D74E8BEFBADE3139222D" ma:contentTypeVersion="17" ma:contentTypeDescription="Create a new document." ma:contentTypeScope="" ma:versionID="a8cab37c955d4cc54444e0f5ec37ca53">
  <xsd:schema xmlns:xsd="http://www.w3.org/2001/XMLSchema" xmlns:xs="http://www.w3.org/2001/XMLSchema" xmlns:p="http://schemas.microsoft.com/office/2006/metadata/properties" xmlns:ns1="http://schemas.microsoft.com/sharepoint/v3" xmlns:ns2="4b53f4fd-3146-438d-998f-2d51ffc6765f" xmlns:ns3="f65c0270-66b0-4658-ae0c-d8d7625b3cae" targetNamespace="http://schemas.microsoft.com/office/2006/metadata/properties" ma:root="true" ma:fieldsID="34b1c887b96aa52193d22714abaf9966" ns1:_="" ns2:_="" ns3:_="">
    <xsd:import namespace="http://schemas.microsoft.com/sharepoint/v3"/>
    <xsd:import namespace="4b53f4fd-3146-438d-998f-2d51ffc6765f"/>
    <xsd:import namespace="f65c0270-66b0-4658-ae0c-d8d7625b3cae"/>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b53f4fd-3146-438d-998f-2d51ffc6765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5c0270-66b0-4658-ae0c-d8d7625b3ca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01fe4f32-74e1-4fae-8505-6da11d101ca3}" ma:internalName="TaxCatchAll" ma:showField="CatchAllData" ma:web="f65c0270-66b0-4658-ae0c-d8d7625b3cae">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A3747B-6286-4AEA-B0B2-FE22415987C1}">
  <ds:schemaRefs>
    <ds:schemaRef ds:uri="http://www.w3.org/XML/1998/namespace"/>
    <ds:schemaRef ds:uri="4b53f4fd-3146-438d-998f-2d51ffc6765f"/>
    <ds:schemaRef ds:uri="http://schemas.openxmlformats.org/package/2006/metadata/core-properties"/>
    <ds:schemaRef ds:uri="http://schemas.microsoft.com/office/2006/documentManagement/types"/>
    <ds:schemaRef ds:uri="http://schemas.microsoft.com/sharepoint/v3"/>
    <ds:schemaRef ds:uri="http://purl.org/dc/dcmitype/"/>
    <ds:schemaRef ds:uri="http://schemas.microsoft.com/office/2006/metadata/properties"/>
    <ds:schemaRef ds:uri="http://schemas.microsoft.com/office/infopath/2007/PartnerControls"/>
    <ds:schemaRef ds:uri="f65c0270-66b0-4658-ae0c-d8d7625b3cae"/>
    <ds:schemaRef ds:uri="http://purl.org/dc/terms/"/>
    <ds:schemaRef ds:uri="http://purl.org/dc/elements/1.1/"/>
  </ds:schemaRefs>
</ds:datastoreItem>
</file>

<file path=customXml/itemProps2.xml><?xml version="1.0" encoding="utf-8"?>
<ds:datastoreItem xmlns:ds="http://schemas.openxmlformats.org/officeDocument/2006/customXml" ds:itemID="{4EC324F0-976B-4144-BAB5-F5D7095A0A18}">
  <ds:schemaRefs>
    <ds:schemaRef ds:uri="4b53f4fd-3146-438d-998f-2d51ffc6765f"/>
    <ds:schemaRef ds:uri="f65c0270-66b0-4658-ae0c-d8d7625b3ca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D62B4F4-5A1A-42F2-B5A4-200C9E2E0D06}">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1098</TotalTime>
  <Words>4113</Words>
  <Application>Microsoft Office PowerPoint</Application>
  <PresentationFormat>Widescreen</PresentationFormat>
  <Paragraphs>515</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Aptos</vt:lpstr>
      <vt:lpstr>Arial</vt:lpstr>
      <vt:lpstr>Consolas</vt:lpstr>
      <vt:lpstr>Segoe Sans Text</vt:lpstr>
      <vt:lpstr>Segoe Sans Text Semibold</vt:lpstr>
      <vt:lpstr>Segoe UI</vt:lpstr>
      <vt:lpstr>Wingdings</vt:lpstr>
      <vt:lpstr>1_Azure 2023 Template</vt:lpstr>
      <vt:lpstr>Attendee Guide</vt:lpstr>
      <vt:lpstr>Today's Agenda</vt:lpstr>
      <vt:lpstr>Welcome to the It’s a RAG! Hackathon</vt:lpstr>
      <vt:lpstr>It’s a RAG! Hackathon</vt:lpstr>
      <vt:lpstr>Objectives</vt:lpstr>
      <vt:lpstr>Pre-requirements</vt:lpstr>
      <vt:lpstr>Tips and tricks</vt:lpstr>
      <vt:lpstr>Challenges Overview</vt:lpstr>
      <vt:lpstr>Dataset</vt:lpstr>
      <vt:lpstr>FSI - Dataset</vt:lpstr>
      <vt:lpstr>FSI - Final Achievement (The QUESTIONS) </vt:lpstr>
      <vt:lpstr>FSI - Final Achievement (The QUESTIONS) </vt:lpstr>
      <vt:lpstr>Dataset</vt:lpstr>
      <vt:lpstr>Bring your data - Dataset</vt:lpstr>
      <vt:lpstr>Bring Your data - Final Achievement (The QUESTIONS) </vt:lpstr>
      <vt:lpstr>Let’s Start!</vt:lpstr>
      <vt:lpstr>The Repo</vt:lpstr>
      <vt:lpstr>Getting Started</vt:lpstr>
      <vt:lpstr>Challenge 0</vt:lpstr>
      <vt:lpstr>Challenge 0 - Introduction</vt:lpstr>
      <vt:lpstr>Challenge 0 - Challenge</vt:lpstr>
      <vt:lpstr>Challenge 0 – Success Criteria</vt:lpstr>
      <vt:lpstr>Challenge 1</vt:lpstr>
      <vt:lpstr>Challenge 1 - Introduction</vt:lpstr>
      <vt:lpstr>Challenge 1 - Challenge</vt:lpstr>
      <vt:lpstr>Challenge 1 – Success Criteria</vt:lpstr>
      <vt:lpstr>Challenge 2</vt:lpstr>
      <vt:lpstr>Challenge 2 - Introduction</vt:lpstr>
      <vt:lpstr>Challenge 2 - Challenge</vt:lpstr>
      <vt:lpstr>Challenge 2 – Success Criteria</vt:lpstr>
      <vt:lpstr>Challenge 3</vt:lpstr>
      <vt:lpstr>Challenge 3 - Introduction</vt:lpstr>
      <vt:lpstr>Challenge 3 - Challenge</vt:lpstr>
      <vt:lpstr>Challenge 3 – Success Criteria</vt:lpstr>
      <vt:lpstr>Challenge 4</vt:lpstr>
      <vt:lpstr>Challenge 4 - Introduction</vt:lpstr>
      <vt:lpstr>Challenge 4 – ITSARAG Libraries</vt:lpstr>
      <vt:lpstr>Challenge 4 - Challenge</vt:lpstr>
      <vt:lpstr>Challenge 4 – Success Criteria</vt:lpstr>
      <vt:lpstr>Challenge 5</vt:lpstr>
      <vt:lpstr>Challenge 5 - Introduction</vt:lpstr>
      <vt:lpstr>Challenge 5 - Challenge</vt:lpstr>
      <vt:lpstr>Challenge 5 – Success Criteria</vt:lpstr>
      <vt:lpstr>Achievement Unlocked!</vt:lpstr>
      <vt:lpstr>Challenge 6</vt:lpstr>
      <vt:lpstr>Challenge 6 - Introduction</vt:lpstr>
      <vt:lpstr>Challenge 6 - Challenge</vt:lpstr>
      <vt:lpstr>Challenge 6 – Success Criteria</vt:lpstr>
      <vt:lpstr>Challenge 7</vt:lpstr>
      <vt:lpstr>Challenge 7 - Introduction</vt:lpstr>
      <vt:lpstr>Challenge 7 - Challenge</vt:lpstr>
      <vt:lpstr>Challenge 7 – Success Criteria</vt:lpstr>
      <vt:lpstr>Achievement Unlocked!</vt:lpstr>
      <vt:lpstr>Let us know how it went!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Hackathons in SMC</dc:title>
  <dc:creator>Christine Traver</dc:creator>
  <cp:lastModifiedBy>Kellan Damm</cp:lastModifiedBy>
  <cp:revision>125</cp:revision>
  <dcterms:created xsi:type="dcterms:W3CDTF">2024-07-30T13:32:44Z</dcterms:created>
  <dcterms:modified xsi:type="dcterms:W3CDTF">2025-02-14T18:48:02Z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0x010100CF4A88397493D74E8BEFBADE3139222D</vt:lpwstr>
  </property>
</Properties>
</file>